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1" r:id="rId4"/>
    <p:sldId id="332" r:id="rId5"/>
    <p:sldId id="340" r:id="rId6"/>
    <p:sldId id="342" r:id="rId7"/>
    <p:sldId id="338" r:id="rId8"/>
    <p:sldId id="337" r:id="rId9"/>
    <p:sldId id="339" r:id="rId10"/>
    <p:sldId id="279" r:id="rId11"/>
    <p:sldId id="277" r:id="rId12"/>
    <p:sldId id="280" r:id="rId13"/>
    <p:sldId id="334" r:id="rId14"/>
    <p:sldId id="278" r:id="rId15"/>
    <p:sldId id="282" r:id="rId16"/>
    <p:sldId id="283" r:id="rId17"/>
    <p:sldId id="265" r:id="rId18"/>
    <p:sldId id="266" r:id="rId19"/>
    <p:sldId id="284" r:id="rId20"/>
    <p:sldId id="286" r:id="rId21"/>
    <p:sldId id="285" r:id="rId22"/>
    <p:sldId id="304" r:id="rId23"/>
    <p:sldId id="305" r:id="rId24"/>
    <p:sldId id="306" r:id="rId25"/>
    <p:sldId id="307" r:id="rId26"/>
    <p:sldId id="300" r:id="rId27"/>
    <p:sldId id="308" r:id="rId28"/>
    <p:sldId id="309" r:id="rId29"/>
    <p:sldId id="310" r:id="rId30"/>
    <p:sldId id="316" r:id="rId31"/>
    <p:sldId id="311" r:id="rId32"/>
    <p:sldId id="312" r:id="rId33"/>
    <p:sldId id="313" r:id="rId34"/>
    <p:sldId id="287" r:id="rId35"/>
    <p:sldId id="288" r:id="rId36"/>
    <p:sldId id="290" r:id="rId37"/>
    <p:sldId id="289" r:id="rId38"/>
    <p:sldId id="271" r:id="rId39"/>
    <p:sldId id="291" r:id="rId40"/>
    <p:sldId id="292" r:id="rId41"/>
    <p:sldId id="293" r:id="rId42"/>
    <p:sldId id="295" r:id="rId43"/>
    <p:sldId id="296" r:id="rId44"/>
    <p:sldId id="297" r:id="rId45"/>
    <p:sldId id="299" r:id="rId46"/>
    <p:sldId id="258" r:id="rId47"/>
    <p:sldId id="259" r:id="rId48"/>
    <p:sldId id="260" r:id="rId49"/>
    <p:sldId id="262" r:id="rId50"/>
    <p:sldId id="301" r:id="rId51"/>
    <p:sldId id="302" r:id="rId52"/>
    <p:sldId id="303" r:id="rId53"/>
    <p:sldId id="315" r:id="rId54"/>
    <p:sldId id="341" r:id="rId55"/>
    <p:sldId id="317" r:id="rId56"/>
    <p:sldId id="318" r:id="rId57"/>
    <p:sldId id="319" r:id="rId58"/>
    <p:sldId id="320" r:id="rId59"/>
    <p:sldId id="321" r:id="rId60"/>
    <p:sldId id="343" r:id="rId61"/>
    <p:sldId id="322" r:id="rId62"/>
    <p:sldId id="323" r:id="rId63"/>
    <p:sldId id="324" r:id="rId64"/>
    <p:sldId id="327" r:id="rId65"/>
    <p:sldId id="344" r:id="rId66"/>
    <p:sldId id="328" r:id="rId67"/>
    <p:sldId id="329" r:id="rId68"/>
    <p:sldId id="333" r:id="rId69"/>
    <p:sldId id="331" r:id="rId70"/>
    <p:sldId id="267"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snapToGrid="0">
      <p:cViewPr varScale="1">
        <p:scale>
          <a:sx n="67" d="100"/>
          <a:sy n="67" d="100"/>
        </p:scale>
        <p:origin x="618"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648683"/>
          </a:xfrm>
        </p:spPr>
        <p:txBody>
          <a:bodyPr anchor="t"/>
          <a:lstStyle/>
          <a:p>
            <a:r>
              <a:rPr lang="en-US" sz="2800" dirty="0" smtClean="0"/>
              <a:t>The Illinois Governmental </a:t>
            </a:r>
            <a:br>
              <a:rPr lang="en-US" sz="2800" dirty="0" smtClean="0"/>
            </a:br>
            <a:r>
              <a:rPr lang="en-US" sz="2800" dirty="0" smtClean="0"/>
              <a:t>and Governmental Employees </a:t>
            </a:r>
            <a:br>
              <a:rPr lang="en-US" sz="2800" dirty="0" smtClean="0"/>
            </a:br>
            <a:r>
              <a:rPr lang="en-US" sz="2800" dirty="0" smtClean="0"/>
              <a:t>Tort Immunity </a:t>
            </a:r>
            <a:r>
              <a:rPr lang="en-US" sz="2800" dirty="0"/>
              <a:t>Act</a:t>
            </a:r>
            <a:br>
              <a:rPr lang="en-US" sz="2800" dirty="0"/>
            </a:br>
            <a:endParaRPr lang="en-US" sz="2800" dirty="0"/>
          </a:p>
        </p:txBody>
      </p:sp>
      <p:sp>
        <p:nvSpPr>
          <p:cNvPr id="3" name="TextBox 2"/>
          <p:cNvSpPr txBox="1"/>
          <p:nvPr/>
        </p:nvSpPr>
        <p:spPr>
          <a:xfrm>
            <a:off x="5122917" y="3807912"/>
            <a:ext cx="1720343" cy="830997"/>
          </a:xfrm>
          <a:prstGeom prst="rect">
            <a:avLst/>
          </a:prstGeom>
          <a:noFill/>
        </p:spPr>
        <p:txBody>
          <a:bodyPr wrap="none" rtlCol="0">
            <a:spAutoFit/>
          </a:bodyPr>
          <a:lstStyle/>
          <a:p>
            <a:r>
              <a:rPr lang="en-US" sz="2400" dirty="0"/>
              <a:t>745 ILCS 10</a:t>
            </a:r>
            <a:br>
              <a:rPr lang="en-US" sz="2400" dirty="0"/>
            </a:br>
            <a:endParaRPr lang="en-US" sz="2400" dirty="0"/>
          </a:p>
        </p:txBody>
      </p:sp>
    </p:spTree>
    <p:extLst>
      <p:ext uri="{BB962C8B-B14F-4D97-AF65-F5344CB8AC3E}">
        <p14:creationId xmlns:p14="http://schemas.microsoft.com/office/powerpoint/2010/main" val="1573585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Public Entities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i="1" dirty="0"/>
              <a:t>county</a:t>
            </a:r>
            <a:r>
              <a:rPr lang="en-US" dirty="0"/>
              <a:t>, township, municipality, municipal corporation, school district, school board, educational service region, regional board of school trustees, trustees of schools of townships, treasurers of schools of townships, community college district, community college board, forest preserve district, park district, fire protection district, sanitary district, museum district, emergency telephone system board, and </a:t>
            </a:r>
            <a:r>
              <a:rPr lang="en-US" i="1" dirty="0"/>
              <a:t>all other local governmental bodies</a:t>
            </a:r>
            <a:r>
              <a:rPr lang="en-US" dirty="0"/>
              <a:t>. </a:t>
            </a:r>
            <a:endParaRPr lang="en-US" dirty="0" smtClean="0"/>
          </a:p>
          <a:p>
            <a:r>
              <a:rPr lang="en-US" dirty="0" smtClean="0"/>
              <a:t>"</a:t>
            </a:r>
            <a:r>
              <a:rPr lang="en-US" dirty="0"/>
              <a:t>Local public entity" also includes </a:t>
            </a:r>
            <a:r>
              <a:rPr lang="en-US" i="1" dirty="0"/>
              <a:t>library systems </a:t>
            </a:r>
            <a:r>
              <a:rPr lang="en-US" dirty="0"/>
              <a:t>and any </a:t>
            </a:r>
            <a:r>
              <a:rPr lang="en-US" i="1" dirty="0"/>
              <a:t>intergovernmental agency </a:t>
            </a:r>
            <a:r>
              <a:rPr lang="en-US" dirty="0"/>
              <a:t>or similar entity formed pursuant to the Constitution of the State of Illinois or the Intergovernmental Cooperation Act as well as any </a:t>
            </a:r>
            <a:r>
              <a:rPr lang="en-US" i="1" dirty="0"/>
              <a:t>not-for-profit corporation organized for the purpose of conducting public business. </a:t>
            </a:r>
            <a:r>
              <a:rPr lang="en-US" dirty="0" smtClean="0"/>
              <a:t>745 </a:t>
            </a:r>
            <a:r>
              <a:rPr lang="en-US" dirty="0"/>
              <a:t>ILCS </a:t>
            </a:r>
            <a:r>
              <a:rPr lang="en-US" dirty="0" smtClean="0"/>
              <a:t>10/1-206</a:t>
            </a:r>
            <a:endParaRPr lang="en-US" dirty="0"/>
          </a:p>
        </p:txBody>
      </p:sp>
    </p:spTree>
    <p:extLst>
      <p:ext uri="{BB962C8B-B14F-4D97-AF65-F5344CB8AC3E}">
        <p14:creationId xmlns:p14="http://schemas.microsoft.com/office/powerpoint/2010/main" val="289580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Employee</a:t>
            </a:r>
          </a:p>
        </p:txBody>
      </p:sp>
      <p:sp>
        <p:nvSpPr>
          <p:cNvPr id="3" name="Content Placeholder 2"/>
          <p:cNvSpPr>
            <a:spLocks noGrp="1"/>
          </p:cNvSpPr>
          <p:nvPr>
            <p:ph idx="1"/>
          </p:nvPr>
        </p:nvSpPr>
        <p:spPr/>
        <p:txBody>
          <a:bodyPr/>
          <a:lstStyle/>
          <a:p>
            <a:r>
              <a:rPr lang="en-US" dirty="0" smtClean="0"/>
              <a:t>A </a:t>
            </a:r>
            <a:r>
              <a:rPr lang="en-US" dirty="0"/>
              <a:t>present or former officer, member of a board, commission or committee, agent, volunteer, servant or employee, whether or not compensated, but does not include an independent contractor. </a:t>
            </a:r>
            <a:r>
              <a:rPr lang="en-US" dirty="0" smtClean="0"/>
              <a:t>745 </a:t>
            </a:r>
            <a:r>
              <a:rPr lang="en-US" dirty="0"/>
              <a:t>ILCS </a:t>
            </a:r>
            <a:r>
              <a:rPr lang="en-US" dirty="0" smtClean="0"/>
              <a:t>10/1-202</a:t>
            </a:r>
          </a:p>
          <a:p>
            <a:pPr marL="0" indent="0">
              <a:buNone/>
            </a:pPr>
            <a:endParaRPr lang="en-US" dirty="0" smtClean="0"/>
          </a:p>
        </p:txBody>
      </p:sp>
    </p:spTree>
    <p:extLst>
      <p:ext uri="{BB962C8B-B14F-4D97-AF65-F5344CB8AC3E}">
        <p14:creationId xmlns:p14="http://schemas.microsoft.com/office/powerpoint/2010/main" val="24829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Employee</a:t>
            </a:r>
            <a:endParaRPr lang="en-US" dirty="0"/>
          </a:p>
        </p:txBody>
      </p:sp>
      <p:sp>
        <p:nvSpPr>
          <p:cNvPr id="3" name="Content Placeholder 2"/>
          <p:cNvSpPr>
            <a:spLocks noGrp="1"/>
          </p:cNvSpPr>
          <p:nvPr>
            <p:ph idx="1"/>
          </p:nvPr>
        </p:nvSpPr>
        <p:spPr/>
        <p:txBody>
          <a:bodyPr/>
          <a:lstStyle/>
          <a:p>
            <a:r>
              <a:rPr lang="en-US" dirty="0"/>
              <a:t>"Public Employee" means an employee of a local public entity. </a:t>
            </a:r>
            <a:r>
              <a:rPr lang="en-US" dirty="0" smtClean="0"/>
              <a:t>745 </a:t>
            </a:r>
            <a:r>
              <a:rPr lang="en-US" dirty="0"/>
              <a:t>ILCS </a:t>
            </a:r>
            <a:r>
              <a:rPr lang="en-US" dirty="0" smtClean="0"/>
              <a:t>10/1-207</a:t>
            </a:r>
            <a:endParaRPr lang="en-US" dirty="0"/>
          </a:p>
          <a:p>
            <a:endParaRPr lang="en-US" dirty="0"/>
          </a:p>
        </p:txBody>
      </p:sp>
    </p:spTree>
    <p:extLst>
      <p:ext uri="{BB962C8B-B14F-4D97-AF65-F5344CB8AC3E}">
        <p14:creationId xmlns:p14="http://schemas.microsoft.com/office/powerpoint/2010/main" val="318105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Illinois</a:t>
            </a:r>
            <a:endParaRPr lang="en-US" dirty="0"/>
          </a:p>
        </p:txBody>
      </p:sp>
      <p:sp>
        <p:nvSpPr>
          <p:cNvPr id="3" name="Content Placeholder 2"/>
          <p:cNvSpPr>
            <a:spLocks noGrp="1"/>
          </p:cNvSpPr>
          <p:nvPr>
            <p:ph idx="1"/>
          </p:nvPr>
        </p:nvSpPr>
        <p:spPr/>
        <p:txBody>
          <a:bodyPr/>
          <a:lstStyle/>
          <a:p>
            <a:r>
              <a:rPr lang="en-US" dirty="0"/>
              <a:t>The Act does not cover the State of  Illinois, or State of Illinois Employees</a:t>
            </a:r>
          </a:p>
          <a:p>
            <a:r>
              <a:rPr lang="en-US" dirty="0"/>
              <a:t>State Lawsuit Immunity Act, 745 ILCS 5.</a:t>
            </a:r>
          </a:p>
          <a:p>
            <a:pPr marL="0" indent="0">
              <a:buNone/>
            </a:pPr>
            <a:endParaRPr lang="en-US" dirty="0"/>
          </a:p>
        </p:txBody>
      </p:sp>
    </p:spTree>
    <p:extLst>
      <p:ext uri="{BB962C8B-B14F-4D97-AF65-F5344CB8AC3E}">
        <p14:creationId xmlns:p14="http://schemas.microsoft.com/office/powerpoint/2010/main" val="339318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Punitive Damages	Never Allowed</a:t>
            </a:r>
            <a:endParaRPr lang="en-US" dirty="0"/>
          </a:p>
        </p:txBody>
      </p:sp>
      <p:sp>
        <p:nvSpPr>
          <p:cNvPr id="3" name="Content Placeholder 2"/>
          <p:cNvSpPr>
            <a:spLocks noGrp="1"/>
          </p:cNvSpPr>
          <p:nvPr>
            <p:ph idx="1"/>
          </p:nvPr>
        </p:nvSpPr>
        <p:spPr/>
        <p:txBody>
          <a:bodyPr/>
          <a:lstStyle/>
          <a:p>
            <a:r>
              <a:rPr lang="en-US" dirty="0"/>
              <a:t>Notwithstanding any other provision of law, </a:t>
            </a:r>
            <a:r>
              <a:rPr lang="en-US" i="1" dirty="0"/>
              <a:t>a local public entity </a:t>
            </a:r>
            <a:r>
              <a:rPr lang="en-US" dirty="0"/>
              <a:t>is not liable to pay punitive or exemplary damages in any action brought directly or indirectly against it by the injured party or a third party</a:t>
            </a:r>
            <a:r>
              <a:rPr lang="en-US" dirty="0" smtClean="0"/>
              <a:t>.</a:t>
            </a:r>
          </a:p>
          <a:p>
            <a:r>
              <a:rPr lang="en-US" dirty="0"/>
              <a:t>In addition, </a:t>
            </a:r>
            <a:r>
              <a:rPr lang="en-US" i="1" dirty="0"/>
              <a:t>no public official</a:t>
            </a:r>
            <a:r>
              <a:rPr lang="en-US" dirty="0"/>
              <a:t> is liable to pay punitive or exemplary damages in any action arising out of an act or omission made by the public official while serving in an </a:t>
            </a:r>
            <a:r>
              <a:rPr lang="en-US" i="1" dirty="0"/>
              <a:t>official</a:t>
            </a:r>
            <a:r>
              <a:rPr lang="en-US" dirty="0"/>
              <a:t> executive, legislative, quasi-legislative or quasi-judicial </a:t>
            </a:r>
            <a:r>
              <a:rPr lang="en-US" i="1" dirty="0"/>
              <a:t>capacity</a:t>
            </a:r>
            <a:r>
              <a:rPr lang="en-US" u="sng" dirty="0"/>
              <a:t>,</a:t>
            </a:r>
            <a:r>
              <a:rPr lang="en-US" dirty="0"/>
              <a:t> brought directly or indirectly against him by the injured party or a third party. </a:t>
            </a:r>
            <a:r>
              <a:rPr lang="en-US" dirty="0" smtClean="0"/>
              <a:t>745 </a:t>
            </a:r>
            <a:r>
              <a:rPr lang="en-US" dirty="0"/>
              <a:t>ILCS </a:t>
            </a:r>
            <a:r>
              <a:rPr lang="en-US" dirty="0" smtClean="0"/>
              <a:t>10/2-102 </a:t>
            </a:r>
            <a:endParaRPr lang="en-US" dirty="0"/>
          </a:p>
          <a:p>
            <a:endParaRPr lang="en-US" dirty="0"/>
          </a:p>
        </p:txBody>
      </p:sp>
    </p:spTree>
    <p:extLst>
      <p:ext uri="{BB962C8B-B14F-4D97-AF65-F5344CB8AC3E}">
        <p14:creationId xmlns:p14="http://schemas.microsoft.com/office/powerpoint/2010/main" val="217184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Adopting and Enforcing Laws</a:t>
            </a:r>
            <a:endParaRPr lang="en-US" dirty="0"/>
          </a:p>
        </p:txBody>
      </p:sp>
      <p:sp>
        <p:nvSpPr>
          <p:cNvPr id="3" name="Content Placeholder 2"/>
          <p:cNvSpPr>
            <a:spLocks noGrp="1"/>
          </p:cNvSpPr>
          <p:nvPr>
            <p:ph idx="1"/>
          </p:nvPr>
        </p:nvSpPr>
        <p:spPr/>
        <p:txBody>
          <a:bodyPr/>
          <a:lstStyle/>
          <a:p>
            <a:r>
              <a:rPr lang="en-US" dirty="0"/>
              <a:t> A local public entity is not liable for an injury caused by adopting or failing to adopt an enactment or by failing to enforce any law. </a:t>
            </a:r>
            <a:r>
              <a:rPr lang="en-US" dirty="0" smtClean="0"/>
              <a:t>745 </a:t>
            </a:r>
            <a:r>
              <a:rPr lang="en-US" dirty="0"/>
              <a:t>ILCS </a:t>
            </a:r>
            <a:r>
              <a:rPr lang="en-US" dirty="0" smtClean="0"/>
              <a:t>10/2-103 </a:t>
            </a:r>
          </a:p>
          <a:p>
            <a:endParaRPr lang="en-US" dirty="0"/>
          </a:p>
        </p:txBody>
      </p:sp>
    </p:spTree>
    <p:extLst>
      <p:ext uri="{BB962C8B-B14F-4D97-AF65-F5344CB8AC3E}">
        <p14:creationId xmlns:p14="http://schemas.microsoft.com/office/powerpoint/2010/main" val="13829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Permits</a:t>
            </a:r>
            <a:endParaRPr lang="en-US" dirty="0"/>
          </a:p>
        </p:txBody>
      </p:sp>
      <p:sp>
        <p:nvSpPr>
          <p:cNvPr id="3" name="Content Placeholder 2"/>
          <p:cNvSpPr>
            <a:spLocks noGrp="1"/>
          </p:cNvSpPr>
          <p:nvPr>
            <p:ph idx="1"/>
          </p:nvPr>
        </p:nvSpPr>
        <p:spPr/>
        <p:txBody>
          <a:bodyPr/>
          <a:lstStyle/>
          <a:p>
            <a:r>
              <a:rPr lang="en-US" dirty="0"/>
              <a:t>A local public entity is not liable for an injury caused by the </a:t>
            </a:r>
            <a:r>
              <a:rPr lang="en-US" i="1" dirty="0"/>
              <a:t>issuance, denial, suspension or revocation of, or by the failure or refusal to issue, deny, suspend or revoke, any permit</a:t>
            </a:r>
            <a:r>
              <a:rPr lang="en-US" dirty="0"/>
              <a:t>, license, certificate, approval, order or similar authorization where the entity or its employee is authorized by enactment to determine whether or not such authorization should be issued, denied, suspended or revoked. </a:t>
            </a:r>
            <a:r>
              <a:rPr lang="en-US" dirty="0" smtClean="0"/>
              <a:t>745 </a:t>
            </a:r>
            <a:r>
              <a:rPr lang="en-US" dirty="0"/>
              <a:t>ILCS </a:t>
            </a:r>
            <a:r>
              <a:rPr lang="en-US" dirty="0" smtClean="0"/>
              <a:t>10/2-104 </a:t>
            </a:r>
            <a:endParaRPr lang="en-US" dirty="0"/>
          </a:p>
          <a:p>
            <a:endParaRPr lang="en-US" dirty="0"/>
          </a:p>
        </p:txBody>
      </p:sp>
    </p:spTree>
    <p:extLst>
      <p:ext uri="{BB962C8B-B14F-4D97-AF65-F5344CB8AC3E}">
        <p14:creationId xmlns:p14="http://schemas.microsoft.com/office/powerpoint/2010/main" val="37826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Inspections</a:t>
            </a:r>
            <a:endParaRPr lang="en-US" dirty="0"/>
          </a:p>
        </p:txBody>
      </p:sp>
      <p:sp>
        <p:nvSpPr>
          <p:cNvPr id="3" name="Content Placeholder 2"/>
          <p:cNvSpPr>
            <a:spLocks noGrp="1"/>
          </p:cNvSpPr>
          <p:nvPr>
            <p:ph idx="1"/>
          </p:nvPr>
        </p:nvSpPr>
        <p:spPr>
          <a:xfrm>
            <a:off x="1295401" y="2556932"/>
            <a:ext cx="4088449" cy="3318936"/>
          </a:xfrm>
        </p:spPr>
        <p:txBody>
          <a:bodyPr>
            <a:normAutofit/>
          </a:bodyPr>
          <a:lstStyle/>
          <a:p>
            <a:endParaRPr lang="en-US" dirty="0" smtClean="0"/>
          </a:p>
          <a:p>
            <a:endParaRPr lang="en-US" dirty="0"/>
          </a:p>
        </p:txBody>
      </p:sp>
      <p:sp>
        <p:nvSpPr>
          <p:cNvPr id="5" name="TextBox 4"/>
          <p:cNvSpPr txBox="1"/>
          <p:nvPr/>
        </p:nvSpPr>
        <p:spPr>
          <a:xfrm>
            <a:off x="1791222" y="3131507"/>
            <a:ext cx="9105375" cy="1938992"/>
          </a:xfrm>
          <a:prstGeom prst="rect">
            <a:avLst/>
          </a:prstGeom>
          <a:noFill/>
        </p:spPr>
        <p:txBody>
          <a:bodyPr wrap="square" rtlCol="0">
            <a:spAutoFit/>
          </a:bodyPr>
          <a:lstStyle/>
          <a:p>
            <a:r>
              <a:rPr lang="en-US" sz="2400" dirty="0"/>
              <a:t>A local public entity is </a:t>
            </a:r>
            <a:r>
              <a:rPr lang="en-US" sz="2400" i="1" dirty="0"/>
              <a:t>not liable for injury caused by its failure to make an inspection, </a:t>
            </a:r>
            <a:r>
              <a:rPr lang="en-US" sz="2400" dirty="0"/>
              <a:t>or by reason of making an inadequate or </a:t>
            </a:r>
            <a:r>
              <a:rPr lang="en-US" sz="2400" i="1" dirty="0"/>
              <a:t>negligent inspection</a:t>
            </a:r>
            <a:r>
              <a:rPr lang="en-US" sz="2400" dirty="0"/>
              <a:t>, of any property, other than its own, to determine whether the property complies with or violates any enactment or contains or constitutes a hazard to health or safety. </a:t>
            </a:r>
            <a:r>
              <a:rPr lang="en-US" sz="2400" dirty="0" smtClean="0"/>
              <a:t>745 </a:t>
            </a:r>
            <a:r>
              <a:rPr lang="en-US" sz="2400" dirty="0"/>
              <a:t>ILCS </a:t>
            </a:r>
            <a:r>
              <a:rPr lang="en-US" sz="2400" dirty="0" smtClean="0"/>
              <a:t>10/2-105</a:t>
            </a:r>
            <a:endParaRPr lang="en-US" sz="2400" dirty="0"/>
          </a:p>
        </p:txBody>
      </p:sp>
    </p:spTree>
    <p:extLst>
      <p:ext uri="{BB962C8B-B14F-4D97-AF65-F5344CB8AC3E}">
        <p14:creationId xmlns:p14="http://schemas.microsoft.com/office/powerpoint/2010/main" val="311365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Oral Promise or </a:t>
            </a:r>
            <a:br>
              <a:rPr lang="en-US" dirty="0" smtClean="0"/>
            </a:br>
            <a:r>
              <a:rPr lang="en-US" dirty="0" smtClean="0"/>
              <a:t>Misrepresentation of Employee</a:t>
            </a:r>
            <a:endParaRPr lang="en-US" dirty="0"/>
          </a:p>
        </p:txBody>
      </p:sp>
      <p:sp>
        <p:nvSpPr>
          <p:cNvPr id="4" name="Content Placeholder 3"/>
          <p:cNvSpPr>
            <a:spLocks noGrp="1"/>
          </p:cNvSpPr>
          <p:nvPr>
            <p:ph idx="1"/>
          </p:nvPr>
        </p:nvSpPr>
        <p:spPr/>
        <p:txBody>
          <a:bodyPr/>
          <a:lstStyle/>
          <a:p>
            <a:r>
              <a:rPr lang="en-US" dirty="0"/>
              <a:t> A local public entity is not liable for an injury caused by an oral promise or misrepresentation of its employee, whether or not such promise or misrepresentation is </a:t>
            </a:r>
            <a:r>
              <a:rPr lang="en-US" i="1" dirty="0"/>
              <a:t>negligent or intentional</a:t>
            </a:r>
            <a:r>
              <a:rPr lang="en-US" dirty="0"/>
              <a:t>. </a:t>
            </a:r>
            <a:r>
              <a:rPr lang="en-US" dirty="0" smtClean="0"/>
              <a:t>745 </a:t>
            </a:r>
            <a:r>
              <a:rPr lang="en-US" dirty="0"/>
              <a:t>ILCS </a:t>
            </a:r>
            <a:r>
              <a:rPr lang="en-US" dirty="0" smtClean="0"/>
              <a:t>10/2-106</a:t>
            </a:r>
            <a:endParaRPr lang="en-US" dirty="0"/>
          </a:p>
        </p:txBody>
      </p:sp>
    </p:spTree>
    <p:extLst>
      <p:ext uri="{BB962C8B-B14F-4D97-AF65-F5344CB8AC3E}">
        <p14:creationId xmlns:p14="http://schemas.microsoft.com/office/powerpoint/2010/main" val="32395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 for Employee Misinformation</a:t>
            </a:r>
            <a:endParaRPr lang="en-US" dirty="0"/>
          </a:p>
        </p:txBody>
      </p:sp>
      <p:sp>
        <p:nvSpPr>
          <p:cNvPr id="3" name="Content Placeholder 2"/>
          <p:cNvSpPr>
            <a:spLocks noGrp="1"/>
          </p:cNvSpPr>
          <p:nvPr>
            <p:ph idx="1"/>
          </p:nvPr>
        </p:nvSpPr>
        <p:spPr/>
        <p:txBody>
          <a:bodyPr/>
          <a:lstStyle/>
          <a:p>
            <a:r>
              <a:rPr lang="en-US" dirty="0"/>
              <a:t>A local public entity is not liable for injury caused by any action of its employees</a:t>
            </a:r>
            <a:r>
              <a:rPr lang="en-US" i="1" dirty="0"/>
              <a:t> </a:t>
            </a:r>
            <a:r>
              <a:rPr lang="en-US" dirty="0"/>
              <a:t>that is </a:t>
            </a:r>
            <a:r>
              <a:rPr lang="en-US" i="1" dirty="0"/>
              <a:t>libelous or slanderous </a:t>
            </a:r>
            <a:r>
              <a:rPr lang="en-US" dirty="0"/>
              <a:t>or for the </a:t>
            </a:r>
            <a:r>
              <a:rPr lang="en-US" i="1" dirty="0"/>
              <a:t>provision of information </a:t>
            </a:r>
            <a:r>
              <a:rPr lang="en-US" dirty="0"/>
              <a:t>either orally, in writing, by computer or any other electronic transmission, or in a book or other form of library material. </a:t>
            </a:r>
            <a:r>
              <a:rPr lang="en-US" dirty="0" smtClean="0"/>
              <a:t>745 </a:t>
            </a:r>
            <a:r>
              <a:rPr lang="en-US" dirty="0"/>
              <a:t>ILCS </a:t>
            </a:r>
            <a:r>
              <a:rPr lang="en-US" dirty="0" smtClean="0"/>
              <a:t>10/2-107</a:t>
            </a:r>
            <a:endParaRPr lang="en-US" dirty="0"/>
          </a:p>
        </p:txBody>
      </p:sp>
    </p:spTree>
    <p:extLst>
      <p:ext uri="{BB962C8B-B14F-4D97-AF65-F5344CB8AC3E}">
        <p14:creationId xmlns:p14="http://schemas.microsoft.com/office/powerpoint/2010/main" val="323575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the Act</a:t>
            </a:r>
            <a:endParaRPr lang="en-US" dirty="0"/>
          </a:p>
        </p:txBody>
      </p:sp>
      <p:sp>
        <p:nvSpPr>
          <p:cNvPr id="3" name="Content Placeholder 2"/>
          <p:cNvSpPr>
            <a:spLocks noGrp="1"/>
          </p:cNvSpPr>
          <p:nvPr>
            <p:ph idx="1"/>
          </p:nvPr>
        </p:nvSpPr>
        <p:spPr>
          <a:xfrm>
            <a:off x="1295401" y="2556931"/>
            <a:ext cx="9727503" cy="2729053"/>
          </a:xfrm>
        </p:spPr>
        <p:txBody>
          <a:bodyPr>
            <a:normAutofit/>
          </a:bodyPr>
          <a:lstStyle/>
          <a:p>
            <a:r>
              <a:rPr lang="en-US" dirty="0" smtClean="0"/>
              <a:t>To </a:t>
            </a:r>
            <a:r>
              <a:rPr lang="en-US" dirty="0"/>
              <a:t>protect local public entities and public employees from liability arising from the operation of government. 745 ILCS 10/1-101.1(a</a:t>
            </a:r>
            <a:r>
              <a:rPr lang="en-US" dirty="0" smtClean="0"/>
              <a:t>)</a:t>
            </a:r>
          </a:p>
          <a:p>
            <a:r>
              <a:rPr lang="en-US" dirty="0" smtClean="0"/>
              <a:t>This </a:t>
            </a:r>
            <a:r>
              <a:rPr lang="en-US" dirty="0"/>
              <a:t>law provides local government with protection from some, but not all, lawsuits. </a:t>
            </a:r>
            <a:endParaRPr lang="en-US" dirty="0" smtClean="0"/>
          </a:p>
          <a:p>
            <a:r>
              <a:rPr lang="en-US" dirty="0" smtClean="0"/>
              <a:t>Applies only to actions in tort, which are claims seeking monetary damages for injuries to person or property.</a:t>
            </a:r>
          </a:p>
          <a:p>
            <a:endParaRPr lang="en-US" dirty="0" smtClean="0"/>
          </a:p>
          <a:p>
            <a:endParaRPr lang="en-US" dirty="0"/>
          </a:p>
          <a:p>
            <a:pPr lvl="1"/>
            <a:endParaRPr lang="en-US" dirty="0"/>
          </a:p>
        </p:txBody>
      </p:sp>
    </p:spTree>
    <p:extLst>
      <p:ext uri="{BB962C8B-B14F-4D97-AF65-F5344CB8AC3E}">
        <p14:creationId xmlns:p14="http://schemas.microsoft.com/office/powerpoint/2010/main" val="3775839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Welfare</a:t>
            </a:r>
            <a:endParaRPr lang="en-US" dirty="0"/>
          </a:p>
        </p:txBody>
      </p:sp>
      <p:sp>
        <p:nvSpPr>
          <p:cNvPr id="3" name="Content Placeholder 2"/>
          <p:cNvSpPr>
            <a:spLocks noGrp="1"/>
          </p:cNvSpPr>
          <p:nvPr>
            <p:ph idx="1"/>
          </p:nvPr>
        </p:nvSpPr>
        <p:spPr/>
        <p:txBody>
          <a:bodyPr/>
          <a:lstStyle/>
          <a:p>
            <a:r>
              <a:rPr lang="en-US" dirty="0"/>
              <a:t> A local public entity is not liable for any injury caused by the granting, or failure to grant, public welfare goods or monies. </a:t>
            </a:r>
            <a:r>
              <a:rPr lang="en-US" dirty="0" smtClean="0"/>
              <a:t>745 </a:t>
            </a:r>
            <a:r>
              <a:rPr lang="en-US" dirty="0"/>
              <a:t>ILCS </a:t>
            </a:r>
            <a:r>
              <a:rPr lang="en-US" dirty="0" smtClean="0"/>
              <a:t>10/2-108</a:t>
            </a:r>
          </a:p>
          <a:p>
            <a:r>
              <a:rPr lang="en-US" dirty="0" smtClean="0"/>
              <a:t>Public Aid Committees that hear General Assistance Appeals when Townships cut off aid.</a:t>
            </a:r>
            <a:endParaRPr lang="en-US" dirty="0"/>
          </a:p>
        </p:txBody>
      </p:sp>
    </p:spTree>
    <p:extLst>
      <p:ext uri="{BB962C8B-B14F-4D97-AF65-F5344CB8AC3E}">
        <p14:creationId xmlns:p14="http://schemas.microsoft.com/office/powerpoint/2010/main" val="348604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Not Liable</a:t>
            </a:r>
            <a:endParaRPr lang="en-US" dirty="0"/>
          </a:p>
        </p:txBody>
      </p:sp>
      <p:sp>
        <p:nvSpPr>
          <p:cNvPr id="3" name="Content Placeholder 2"/>
          <p:cNvSpPr>
            <a:spLocks noGrp="1"/>
          </p:cNvSpPr>
          <p:nvPr>
            <p:ph idx="1"/>
          </p:nvPr>
        </p:nvSpPr>
        <p:spPr/>
        <p:txBody>
          <a:bodyPr/>
          <a:lstStyle/>
          <a:p>
            <a:r>
              <a:rPr lang="en-US" dirty="0"/>
              <a:t>A local public entity is not liable for an injury resulting from an act or omission of its employee where the employee is not liable. </a:t>
            </a:r>
            <a:r>
              <a:rPr lang="en-US" dirty="0" smtClean="0"/>
              <a:t>745 </a:t>
            </a:r>
            <a:r>
              <a:rPr lang="en-US" dirty="0"/>
              <a:t>ILCS </a:t>
            </a:r>
            <a:r>
              <a:rPr lang="en-US" dirty="0" smtClean="0"/>
              <a:t>10/2-109</a:t>
            </a:r>
            <a:endParaRPr lang="en-US" dirty="0"/>
          </a:p>
          <a:p>
            <a:endParaRPr lang="en-US" dirty="0"/>
          </a:p>
        </p:txBody>
      </p:sp>
    </p:spTree>
    <p:extLst>
      <p:ext uri="{BB962C8B-B14F-4D97-AF65-F5344CB8AC3E}">
        <p14:creationId xmlns:p14="http://schemas.microsoft.com/office/powerpoint/2010/main" val="229658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t>
            </a:r>
            <a:endParaRPr lang="en-US" dirty="0"/>
          </a:p>
        </p:txBody>
      </p:sp>
      <p:sp>
        <p:nvSpPr>
          <p:cNvPr id="3" name="Content Placeholder 2"/>
          <p:cNvSpPr>
            <a:spLocks noGrp="1"/>
          </p:cNvSpPr>
          <p:nvPr>
            <p:ph idx="1"/>
          </p:nvPr>
        </p:nvSpPr>
        <p:spPr/>
        <p:txBody>
          <a:bodyPr/>
          <a:lstStyle/>
          <a:p>
            <a:r>
              <a:rPr lang="en-US" dirty="0"/>
              <a:t>Except as otherwise provided by Statute, a public employee serving in a position involving the determination of policy or the exercise of discretion is not liable for an injury resulting from </a:t>
            </a:r>
            <a:r>
              <a:rPr lang="en-US" i="1" dirty="0"/>
              <a:t>his act or omission in determining policy </a:t>
            </a:r>
            <a:r>
              <a:rPr lang="en-US" dirty="0"/>
              <a:t>when acting in the exercise of such discretion </a:t>
            </a:r>
            <a:endParaRPr lang="en-US" dirty="0" smtClean="0"/>
          </a:p>
          <a:p>
            <a:r>
              <a:rPr lang="en-US" i="1" dirty="0" smtClean="0"/>
              <a:t>even </a:t>
            </a:r>
            <a:r>
              <a:rPr lang="en-US" i="1" dirty="0"/>
              <a:t>though abused</a:t>
            </a:r>
            <a:r>
              <a:rPr lang="en-US" dirty="0"/>
              <a:t>. </a:t>
            </a:r>
            <a:r>
              <a:rPr lang="en-US" dirty="0" smtClean="0"/>
              <a:t>745 </a:t>
            </a:r>
            <a:r>
              <a:rPr lang="en-US" dirty="0"/>
              <a:t>ILCS </a:t>
            </a:r>
            <a:r>
              <a:rPr lang="en-US" dirty="0" smtClean="0"/>
              <a:t>10/2-201</a:t>
            </a:r>
            <a:endParaRPr lang="en-US" dirty="0"/>
          </a:p>
        </p:txBody>
      </p:sp>
    </p:spTree>
    <p:extLst>
      <p:ext uri="{BB962C8B-B14F-4D97-AF65-F5344CB8AC3E}">
        <p14:creationId xmlns:p14="http://schemas.microsoft.com/office/powerpoint/2010/main" val="113017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of Law</a:t>
            </a:r>
            <a:endParaRPr lang="en-US" dirty="0"/>
          </a:p>
        </p:txBody>
      </p:sp>
      <p:sp>
        <p:nvSpPr>
          <p:cNvPr id="3" name="Content Placeholder 2"/>
          <p:cNvSpPr>
            <a:spLocks noGrp="1"/>
          </p:cNvSpPr>
          <p:nvPr>
            <p:ph idx="1"/>
          </p:nvPr>
        </p:nvSpPr>
        <p:spPr/>
        <p:txBody>
          <a:bodyPr/>
          <a:lstStyle/>
          <a:p>
            <a:r>
              <a:rPr lang="en-US" dirty="0"/>
              <a:t> A public employee is not liable for his act or omission in the execution or enforcement of any law unless such act or omission constitutes willful and wanton conduct. </a:t>
            </a:r>
            <a:r>
              <a:rPr lang="en-US" dirty="0" smtClean="0"/>
              <a:t>745 </a:t>
            </a:r>
            <a:r>
              <a:rPr lang="en-US" dirty="0"/>
              <a:t>ILCS </a:t>
            </a:r>
            <a:r>
              <a:rPr lang="en-US" dirty="0" smtClean="0"/>
              <a:t>10/2-202</a:t>
            </a:r>
          </a:p>
          <a:p>
            <a:r>
              <a:rPr lang="en-US" dirty="0" smtClean="0"/>
              <a:t>Police chases, also involves any other enforcement of law.</a:t>
            </a:r>
          </a:p>
          <a:p>
            <a:r>
              <a:rPr lang="en-US" i="1" dirty="0"/>
              <a:t>Jackson v. Kane County</a:t>
            </a:r>
            <a:r>
              <a:rPr lang="en-US" dirty="0"/>
              <a:t>, 2021 IL App (2d) 210153</a:t>
            </a:r>
          </a:p>
        </p:txBody>
      </p:sp>
    </p:spTree>
    <p:extLst>
      <p:ext uri="{BB962C8B-B14F-4D97-AF65-F5344CB8AC3E}">
        <p14:creationId xmlns:p14="http://schemas.microsoft.com/office/powerpoint/2010/main" val="224981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Enactment</a:t>
            </a:r>
            <a:endParaRPr lang="en-US" dirty="0"/>
          </a:p>
        </p:txBody>
      </p:sp>
      <p:sp>
        <p:nvSpPr>
          <p:cNvPr id="3" name="Content Placeholder 2"/>
          <p:cNvSpPr>
            <a:spLocks noGrp="1"/>
          </p:cNvSpPr>
          <p:nvPr>
            <p:ph idx="1"/>
          </p:nvPr>
        </p:nvSpPr>
        <p:spPr/>
        <p:txBody>
          <a:bodyPr/>
          <a:lstStyle/>
          <a:p>
            <a:r>
              <a:rPr lang="en-US" dirty="0"/>
              <a:t>If a public employee acts in </a:t>
            </a:r>
            <a:r>
              <a:rPr lang="en-US" i="1" dirty="0"/>
              <a:t>good faith</a:t>
            </a:r>
            <a:r>
              <a:rPr lang="en-US" dirty="0"/>
              <a:t>, without malice, and under the apparent authority of an enactment that is unconstitutional, invalid or inapplicable, </a:t>
            </a:r>
            <a:endParaRPr lang="en-US" dirty="0" smtClean="0"/>
          </a:p>
          <a:p>
            <a:r>
              <a:rPr lang="en-US" dirty="0" smtClean="0"/>
              <a:t>he </a:t>
            </a:r>
            <a:r>
              <a:rPr lang="en-US" dirty="0"/>
              <a:t>is not liable for any injury caused </a:t>
            </a:r>
            <a:r>
              <a:rPr lang="en-US" i="1" dirty="0"/>
              <a:t>thereby except to the extent that he would have been liable had the enactment been constitutional</a:t>
            </a:r>
            <a:r>
              <a:rPr lang="en-US" dirty="0"/>
              <a:t>, valid and applicable. </a:t>
            </a:r>
            <a:r>
              <a:rPr lang="en-US" dirty="0" smtClean="0"/>
              <a:t>745 </a:t>
            </a:r>
            <a:r>
              <a:rPr lang="en-US" dirty="0"/>
              <a:t>ILCS </a:t>
            </a:r>
            <a:r>
              <a:rPr lang="en-US" dirty="0" smtClean="0"/>
              <a:t>10/2-203</a:t>
            </a:r>
            <a:endParaRPr lang="en-US" dirty="0"/>
          </a:p>
        </p:txBody>
      </p:sp>
    </p:spTree>
    <p:extLst>
      <p:ext uri="{BB962C8B-B14F-4D97-AF65-F5344CB8AC3E}">
        <p14:creationId xmlns:p14="http://schemas.microsoft.com/office/powerpoint/2010/main" val="223069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 for the Actions of Others</a:t>
            </a:r>
            <a:endParaRPr lang="en-US" dirty="0"/>
          </a:p>
        </p:txBody>
      </p:sp>
      <p:sp>
        <p:nvSpPr>
          <p:cNvPr id="3" name="Content Placeholder 2"/>
          <p:cNvSpPr>
            <a:spLocks noGrp="1"/>
          </p:cNvSpPr>
          <p:nvPr>
            <p:ph idx="1"/>
          </p:nvPr>
        </p:nvSpPr>
        <p:spPr/>
        <p:txBody>
          <a:bodyPr/>
          <a:lstStyle/>
          <a:p>
            <a:r>
              <a:rPr lang="en-US" dirty="0"/>
              <a:t> Except as otherwise provided by statute, a public employee, as such and acting within the scope of his employment, is not liable for an injury caused by the act or omission of another person. </a:t>
            </a:r>
            <a:r>
              <a:rPr lang="en-US" dirty="0" smtClean="0"/>
              <a:t>745 </a:t>
            </a:r>
            <a:r>
              <a:rPr lang="en-US" dirty="0"/>
              <a:t>ILCS </a:t>
            </a:r>
            <a:r>
              <a:rPr lang="en-US" dirty="0" smtClean="0"/>
              <a:t>10/2-204</a:t>
            </a:r>
          </a:p>
          <a:p>
            <a:r>
              <a:rPr lang="en-US" dirty="0" smtClean="0"/>
              <a:t>Supervisors not responsible for actions of those they supervise.</a:t>
            </a:r>
            <a:endParaRPr lang="en-US" dirty="0"/>
          </a:p>
        </p:txBody>
      </p:sp>
    </p:spTree>
    <p:extLst>
      <p:ext uri="{BB962C8B-B14F-4D97-AF65-F5344CB8AC3E}">
        <p14:creationId xmlns:p14="http://schemas.microsoft.com/office/powerpoint/2010/main" val="248084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or Enforcement of Law</a:t>
            </a:r>
            <a:endParaRPr lang="en-US" dirty="0"/>
          </a:p>
        </p:txBody>
      </p:sp>
      <p:sp>
        <p:nvSpPr>
          <p:cNvPr id="3" name="Content Placeholder 2"/>
          <p:cNvSpPr>
            <a:spLocks noGrp="1"/>
          </p:cNvSpPr>
          <p:nvPr>
            <p:ph idx="1"/>
          </p:nvPr>
        </p:nvSpPr>
        <p:spPr/>
        <p:txBody>
          <a:bodyPr/>
          <a:lstStyle/>
          <a:p>
            <a:r>
              <a:rPr lang="en-US" dirty="0"/>
              <a:t> A public employee is not liable for an injury caused by his adoption of, or failure to adopt, an enactment, or by his failure to enforce any law. </a:t>
            </a:r>
            <a:r>
              <a:rPr lang="en-US" dirty="0" smtClean="0"/>
              <a:t>745 </a:t>
            </a:r>
            <a:r>
              <a:rPr lang="en-US" dirty="0"/>
              <a:t>ILCS </a:t>
            </a:r>
            <a:r>
              <a:rPr lang="en-US" dirty="0" smtClean="0"/>
              <a:t>10/2-205</a:t>
            </a:r>
            <a:endParaRPr lang="en-US" dirty="0"/>
          </a:p>
        </p:txBody>
      </p:sp>
    </p:spTree>
    <p:extLst>
      <p:ext uri="{BB962C8B-B14F-4D97-AF65-F5344CB8AC3E}">
        <p14:creationId xmlns:p14="http://schemas.microsoft.com/office/powerpoint/2010/main" val="44172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Permits</a:t>
            </a:r>
            <a:endParaRPr lang="en-US" dirty="0"/>
          </a:p>
        </p:txBody>
      </p:sp>
      <p:sp>
        <p:nvSpPr>
          <p:cNvPr id="3" name="Content Placeholder 2"/>
          <p:cNvSpPr>
            <a:spLocks noGrp="1"/>
          </p:cNvSpPr>
          <p:nvPr>
            <p:ph idx="1"/>
          </p:nvPr>
        </p:nvSpPr>
        <p:spPr/>
        <p:txBody>
          <a:bodyPr/>
          <a:lstStyle/>
          <a:p>
            <a:r>
              <a:rPr lang="en-US" dirty="0"/>
              <a:t> A public employee is not liable for an injury caused by his </a:t>
            </a:r>
            <a:r>
              <a:rPr lang="en-US" i="1" dirty="0"/>
              <a:t>issuance</a:t>
            </a:r>
            <a:r>
              <a:rPr lang="en-US" dirty="0"/>
              <a:t>, denial, suspension or revocation of </a:t>
            </a:r>
            <a:endParaRPr lang="en-US" dirty="0" smtClean="0"/>
          </a:p>
          <a:p>
            <a:r>
              <a:rPr lang="en-US" dirty="0" smtClean="0"/>
              <a:t>or </a:t>
            </a:r>
            <a:r>
              <a:rPr lang="en-US" dirty="0"/>
              <a:t>by his </a:t>
            </a:r>
            <a:r>
              <a:rPr lang="en-US" i="1" dirty="0"/>
              <a:t>failure or refusal to issue</a:t>
            </a:r>
            <a:r>
              <a:rPr lang="en-US" dirty="0"/>
              <a:t>, deny, suspend or revoke, any permit, license, certificate, approval, order or similar authorization </a:t>
            </a:r>
            <a:endParaRPr lang="en-US" dirty="0" smtClean="0"/>
          </a:p>
          <a:p>
            <a:r>
              <a:rPr lang="en-US" dirty="0" smtClean="0"/>
              <a:t>where </a:t>
            </a:r>
            <a:r>
              <a:rPr lang="en-US" dirty="0"/>
              <a:t>he is authorized by enactment to determine whether or not such authorization should be issued, denied, suspended or revoked. </a:t>
            </a:r>
            <a:r>
              <a:rPr lang="en-US" dirty="0" smtClean="0"/>
              <a:t>745 </a:t>
            </a:r>
            <a:r>
              <a:rPr lang="en-US" dirty="0"/>
              <a:t>ILCS </a:t>
            </a:r>
            <a:r>
              <a:rPr lang="en-US" dirty="0" smtClean="0"/>
              <a:t>10/2-206</a:t>
            </a:r>
            <a:endParaRPr lang="en-US" dirty="0"/>
          </a:p>
        </p:txBody>
      </p:sp>
    </p:spTree>
    <p:extLst>
      <p:ext uri="{BB962C8B-B14F-4D97-AF65-F5344CB8AC3E}">
        <p14:creationId xmlns:p14="http://schemas.microsoft.com/office/powerpoint/2010/main" val="50819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Inspections</a:t>
            </a:r>
            <a:endParaRPr lang="en-US" dirty="0"/>
          </a:p>
        </p:txBody>
      </p:sp>
      <p:sp>
        <p:nvSpPr>
          <p:cNvPr id="3" name="Content Placeholder 2"/>
          <p:cNvSpPr>
            <a:spLocks noGrp="1"/>
          </p:cNvSpPr>
          <p:nvPr>
            <p:ph idx="1"/>
          </p:nvPr>
        </p:nvSpPr>
        <p:spPr/>
        <p:txBody>
          <a:bodyPr/>
          <a:lstStyle/>
          <a:p>
            <a:r>
              <a:rPr lang="en-US" dirty="0"/>
              <a:t>A public employee is not liable for an injury caused by his </a:t>
            </a:r>
            <a:r>
              <a:rPr lang="en-US" i="1" dirty="0"/>
              <a:t>failure to make an inspection, </a:t>
            </a:r>
            <a:r>
              <a:rPr lang="en-US" dirty="0" smtClean="0"/>
              <a:t>or </a:t>
            </a:r>
            <a:r>
              <a:rPr lang="en-US" dirty="0"/>
              <a:t>by reason of making an </a:t>
            </a:r>
            <a:r>
              <a:rPr lang="en-US" i="1" dirty="0"/>
              <a:t>inadequate or negligent inspection</a:t>
            </a:r>
            <a:r>
              <a:rPr lang="en-US" dirty="0"/>
              <a:t>, </a:t>
            </a:r>
            <a:r>
              <a:rPr lang="en-US" dirty="0"/>
              <a:t>o</a:t>
            </a:r>
            <a:r>
              <a:rPr lang="en-US" dirty="0" smtClean="0"/>
              <a:t>f </a:t>
            </a:r>
            <a:r>
              <a:rPr lang="en-US" dirty="0"/>
              <a:t>any property, other than that of the local public entity employing him, </a:t>
            </a:r>
            <a:endParaRPr lang="en-US" dirty="0" smtClean="0"/>
          </a:p>
          <a:p>
            <a:r>
              <a:rPr lang="en-US" dirty="0" smtClean="0"/>
              <a:t>for </a:t>
            </a:r>
            <a:r>
              <a:rPr lang="en-US" dirty="0"/>
              <a:t>the purpose of determining whether the property complies with or violates any enactment or contains or constitutes a hazard to health or safety. </a:t>
            </a:r>
            <a:r>
              <a:rPr lang="en-US" dirty="0" smtClean="0"/>
              <a:t>745 </a:t>
            </a:r>
            <a:r>
              <a:rPr lang="en-US" dirty="0"/>
              <a:t>ILCS </a:t>
            </a:r>
            <a:r>
              <a:rPr lang="en-US" dirty="0" smtClean="0"/>
              <a:t>10/2-207</a:t>
            </a:r>
            <a:endParaRPr lang="en-US" dirty="0"/>
          </a:p>
        </p:txBody>
      </p:sp>
    </p:spTree>
    <p:extLst>
      <p:ext uri="{BB962C8B-B14F-4D97-AF65-F5344CB8AC3E}">
        <p14:creationId xmlns:p14="http://schemas.microsoft.com/office/powerpoint/2010/main" val="380580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Instituting Administrative Proceeding </a:t>
            </a:r>
            <a:endParaRPr lang="en-US" dirty="0"/>
          </a:p>
        </p:txBody>
      </p:sp>
      <p:sp>
        <p:nvSpPr>
          <p:cNvPr id="3" name="Content Placeholder 2"/>
          <p:cNvSpPr>
            <a:spLocks noGrp="1"/>
          </p:cNvSpPr>
          <p:nvPr>
            <p:ph idx="1"/>
          </p:nvPr>
        </p:nvSpPr>
        <p:spPr/>
        <p:txBody>
          <a:bodyPr/>
          <a:lstStyle/>
          <a:p>
            <a:r>
              <a:rPr lang="en-US" dirty="0"/>
              <a:t>A public employee is not liable for injury caused by his </a:t>
            </a:r>
            <a:r>
              <a:rPr lang="en-US" i="1" dirty="0"/>
              <a:t>instituting or prosecuting any judicial or administrative proceeding </a:t>
            </a:r>
            <a:r>
              <a:rPr lang="en-US" dirty="0"/>
              <a:t>within the scope of his employment, </a:t>
            </a:r>
            <a:endParaRPr lang="en-US" dirty="0" smtClean="0"/>
          </a:p>
          <a:p>
            <a:r>
              <a:rPr lang="en-US" dirty="0" smtClean="0"/>
              <a:t>unless </a:t>
            </a:r>
            <a:r>
              <a:rPr lang="en-US" dirty="0"/>
              <a:t>he acts </a:t>
            </a:r>
            <a:r>
              <a:rPr lang="en-US" i="1" dirty="0"/>
              <a:t>maliciously and without probable </a:t>
            </a:r>
            <a:r>
              <a:rPr lang="en-US" i="1" dirty="0" smtClean="0"/>
              <a:t>cause</a:t>
            </a:r>
            <a:r>
              <a:rPr lang="en-US" dirty="0" smtClean="0"/>
              <a:t>. 745 </a:t>
            </a:r>
            <a:r>
              <a:rPr lang="en-US" dirty="0"/>
              <a:t>ILCS </a:t>
            </a:r>
            <a:r>
              <a:rPr lang="en-US" dirty="0" smtClean="0"/>
              <a:t>10/2-208</a:t>
            </a:r>
          </a:p>
          <a:p>
            <a:endParaRPr lang="en-US" dirty="0"/>
          </a:p>
        </p:txBody>
      </p:sp>
    </p:spTree>
    <p:extLst>
      <p:ext uri="{BB962C8B-B14F-4D97-AF65-F5344CB8AC3E}">
        <p14:creationId xmlns:p14="http://schemas.microsoft.com/office/powerpoint/2010/main" val="650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not covered by the Act</a:t>
            </a:r>
            <a:endParaRPr lang="en-US" dirty="0"/>
          </a:p>
        </p:txBody>
      </p:sp>
      <p:sp>
        <p:nvSpPr>
          <p:cNvPr id="3" name="Content Placeholder 2"/>
          <p:cNvSpPr>
            <a:spLocks noGrp="1"/>
          </p:cNvSpPr>
          <p:nvPr>
            <p:ph idx="1"/>
          </p:nvPr>
        </p:nvSpPr>
        <p:spPr/>
        <p:txBody>
          <a:bodyPr>
            <a:normAutofit lnSpcReduction="10000"/>
          </a:bodyPr>
          <a:lstStyle/>
          <a:p>
            <a:r>
              <a:rPr lang="en-US" dirty="0" smtClean="0"/>
              <a:t>Lawsuits that seek relief other than money, i.e. injunctions, declaratory judgment, mandamus </a:t>
            </a:r>
          </a:p>
          <a:p>
            <a:r>
              <a:rPr lang="en-US" dirty="0" smtClean="0"/>
              <a:t>Contracts </a:t>
            </a:r>
          </a:p>
          <a:p>
            <a:r>
              <a:rPr lang="en-US" dirty="0" smtClean="0"/>
              <a:t>Operation </a:t>
            </a:r>
            <a:r>
              <a:rPr lang="en-US" dirty="0"/>
              <a:t>as a common </a:t>
            </a:r>
            <a:r>
              <a:rPr lang="en-US" dirty="0" smtClean="0"/>
              <a:t>carrier</a:t>
            </a:r>
          </a:p>
          <a:p>
            <a:r>
              <a:rPr lang="en-US" dirty="0" smtClean="0"/>
              <a:t>Claims pursuant to the Workers</a:t>
            </a:r>
            <a:r>
              <a:rPr lang="en-US" dirty="0"/>
              <a:t>' Compensation </a:t>
            </a:r>
            <a:r>
              <a:rPr lang="en-US" dirty="0" smtClean="0"/>
              <a:t>Act</a:t>
            </a:r>
          </a:p>
          <a:p>
            <a:r>
              <a:rPr lang="en-US" dirty="0" smtClean="0"/>
              <a:t>Claims pursuant to the Workers</a:t>
            </a:r>
            <a:r>
              <a:rPr lang="en-US" dirty="0"/>
              <a:t>' Occupational Diseases </a:t>
            </a:r>
            <a:r>
              <a:rPr lang="en-US" dirty="0" smtClean="0"/>
              <a:t>Act </a:t>
            </a:r>
            <a:endParaRPr lang="en-US" dirty="0"/>
          </a:p>
          <a:p>
            <a:r>
              <a:rPr lang="en-US" dirty="0" smtClean="0"/>
              <a:t>Federal Civil Rights Claims </a:t>
            </a:r>
            <a:endParaRPr lang="en-US" dirty="0"/>
          </a:p>
        </p:txBody>
      </p:sp>
    </p:spTree>
    <p:extLst>
      <p:ext uri="{BB962C8B-B14F-4D97-AF65-F5344CB8AC3E}">
        <p14:creationId xmlns:p14="http://schemas.microsoft.com/office/powerpoint/2010/main" val="205089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on Property</a:t>
            </a:r>
            <a:endParaRPr lang="en-US" dirty="0"/>
          </a:p>
        </p:txBody>
      </p:sp>
      <p:sp>
        <p:nvSpPr>
          <p:cNvPr id="3" name="Content Placeholder 2"/>
          <p:cNvSpPr>
            <a:spLocks noGrp="1"/>
          </p:cNvSpPr>
          <p:nvPr>
            <p:ph idx="1"/>
          </p:nvPr>
        </p:nvSpPr>
        <p:spPr/>
        <p:txBody>
          <a:bodyPr/>
          <a:lstStyle/>
          <a:p>
            <a:r>
              <a:rPr lang="en-US" dirty="0"/>
              <a:t> A public employee is not liable for an injury arising out of his entry upon any property where such entry is expressly or impliedly authorized by law. </a:t>
            </a:r>
            <a:r>
              <a:rPr lang="en-US" dirty="0" smtClean="0"/>
              <a:t>745 </a:t>
            </a:r>
            <a:r>
              <a:rPr lang="en-US" dirty="0"/>
              <a:t>ILCS </a:t>
            </a:r>
            <a:r>
              <a:rPr lang="en-US" dirty="0" smtClean="0"/>
              <a:t>10/2-209</a:t>
            </a:r>
          </a:p>
          <a:p>
            <a:r>
              <a:rPr lang="en-US" dirty="0" smtClean="0"/>
              <a:t>Counties have to be careful about unlawful entry, this applies when authority to enter is clear.</a:t>
            </a:r>
            <a:endParaRPr lang="en-US" dirty="0"/>
          </a:p>
        </p:txBody>
      </p:sp>
    </p:spTree>
    <p:extLst>
      <p:ext uri="{BB962C8B-B14F-4D97-AF65-F5344CB8AC3E}">
        <p14:creationId xmlns:p14="http://schemas.microsoft.com/office/powerpoint/2010/main" val="4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Misrepresentation </a:t>
            </a:r>
            <a:endParaRPr lang="en-US" dirty="0"/>
          </a:p>
        </p:txBody>
      </p:sp>
      <p:sp>
        <p:nvSpPr>
          <p:cNvPr id="3" name="Content Placeholder 2"/>
          <p:cNvSpPr>
            <a:spLocks noGrp="1"/>
          </p:cNvSpPr>
          <p:nvPr>
            <p:ph idx="1"/>
          </p:nvPr>
        </p:nvSpPr>
        <p:spPr/>
        <p:txBody>
          <a:bodyPr/>
          <a:lstStyle/>
          <a:p>
            <a:r>
              <a:rPr lang="en-US" dirty="0"/>
              <a:t>A public </a:t>
            </a:r>
            <a:r>
              <a:rPr lang="en-US" i="1" dirty="0"/>
              <a:t>employee</a:t>
            </a:r>
            <a:r>
              <a:rPr lang="en-US" dirty="0"/>
              <a:t> acting in the scope of his employment is not liable for an injury caused by his </a:t>
            </a:r>
            <a:r>
              <a:rPr lang="en-US" i="1" dirty="0"/>
              <a:t>negligent</a:t>
            </a:r>
            <a:r>
              <a:rPr lang="en-US" dirty="0"/>
              <a:t> misrepresentation or the provision of information </a:t>
            </a:r>
            <a:endParaRPr lang="en-US" dirty="0" smtClean="0"/>
          </a:p>
          <a:p>
            <a:r>
              <a:rPr lang="en-US" dirty="0" smtClean="0"/>
              <a:t>either </a:t>
            </a:r>
            <a:r>
              <a:rPr lang="en-US" dirty="0"/>
              <a:t>orally, in writing, by computer or any other electronic transmission, or in a book or other form of library material. </a:t>
            </a:r>
            <a:r>
              <a:rPr lang="en-US" dirty="0" smtClean="0"/>
              <a:t>745 </a:t>
            </a:r>
            <a:r>
              <a:rPr lang="en-US" dirty="0"/>
              <a:t>ILCS </a:t>
            </a:r>
            <a:r>
              <a:rPr lang="en-US" dirty="0" smtClean="0"/>
              <a:t>10/2-210</a:t>
            </a:r>
            <a:endParaRPr lang="en-US" dirty="0"/>
          </a:p>
        </p:txBody>
      </p:sp>
    </p:spTree>
    <p:extLst>
      <p:ext uri="{BB962C8B-B14F-4D97-AF65-F5344CB8AC3E}">
        <p14:creationId xmlns:p14="http://schemas.microsoft.com/office/powerpoint/2010/main" val="140760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Efforts</a:t>
            </a:r>
            <a:endParaRPr lang="en-US" dirty="0"/>
          </a:p>
        </p:txBody>
      </p:sp>
      <p:sp>
        <p:nvSpPr>
          <p:cNvPr id="3" name="Content Placeholder 2"/>
          <p:cNvSpPr>
            <a:spLocks noGrp="1"/>
          </p:cNvSpPr>
          <p:nvPr>
            <p:ph idx="1"/>
          </p:nvPr>
        </p:nvSpPr>
        <p:spPr/>
        <p:txBody>
          <a:bodyPr/>
          <a:lstStyle/>
          <a:p>
            <a:r>
              <a:rPr lang="en-US" dirty="0"/>
              <a:t>The provisions </a:t>
            </a:r>
            <a:r>
              <a:rPr lang="en-US" dirty="0" smtClean="0"/>
              <a:t>which </a:t>
            </a:r>
            <a:r>
              <a:rPr lang="en-US" dirty="0"/>
              <a:t>define or limit the liability of a public employee in terms of his doing of an act or of his failure to act </a:t>
            </a:r>
            <a:r>
              <a:rPr lang="en-US" i="1" dirty="0"/>
              <a:t>apply to public employees who function jointly, </a:t>
            </a:r>
            <a:r>
              <a:rPr lang="en-US" dirty="0"/>
              <a:t>in conjunction or in collaboration with other public employees as well as to those who function singly. </a:t>
            </a:r>
            <a:r>
              <a:rPr lang="en-US" dirty="0" smtClean="0"/>
              <a:t>745 </a:t>
            </a:r>
            <a:r>
              <a:rPr lang="en-US" dirty="0"/>
              <a:t>ILCS </a:t>
            </a:r>
            <a:r>
              <a:rPr lang="en-US" dirty="0" smtClean="0"/>
              <a:t>10/2-212 </a:t>
            </a:r>
            <a:endParaRPr lang="en-US" dirty="0"/>
          </a:p>
        </p:txBody>
      </p:sp>
    </p:spTree>
    <p:extLst>
      <p:ext uri="{BB962C8B-B14F-4D97-AF65-F5344CB8AC3E}">
        <p14:creationId xmlns:p14="http://schemas.microsoft.com/office/powerpoint/2010/main" val="308605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Discretionary Acts</a:t>
            </a:r>
            <a:endParaRPr lang="en-US" dirty="0"/>
          </a:p>
        </p:txBody>
      </p:sp>
      <p:sp>
        <p:nvSpPr>
          <p:cNvPr id="3" name="Content Placeholder 2"/>
          <p:cNvSpPr>
            <a:spLocks noGrp="1"/>
          </p:cNvSpPr>
          <p:nvPr>
            <p:ph idx="1"/>
          </p:nvPr>
        </p:nvSpPr>
        <p:spPr/>
        <p:txBody>
          <a:bodyPr/>
          <a:lstStyle/>
          <a:p>
            <a:r>
              <a:rPr lang="en-US" dirty="0" smtClean="0"/>
              <a:t>A </a:t>
            </a:r>
            <a:r>
              <a:rPr lang="en-US" dirty="0"/>
              <a:t>public employee is not liable to pay punitive or exemplary damages in actions brought against the employee based on an injury allegedly arising out of an act or omission occurring within the scope of employment of such an employee serving in a </a:t>
            </a:r>
            <a:r>
              <a:rPr lang="en-US" i="1" dirty="0"/>
              <a:t>position involving the determination of policy or the exercise of discretion </a:t>
            </a:r>
            <a:endParaRPr lang="en-US" i="1" dirty="0" smtClean="0"/>
          </a:p>
          <a:p>
            <a:r>
              <a:rPr lang="en-US" dirty="0" smtClean="0"/>
              <a:t>when </a:t>
            </a:r>
            <a:r>
              <a:rPr lang="en-US" dirty="0"/>
              <a:t>the injury is the result of an act or omission occurring in the performance of any </a:t>
            </a:r>
            <a:r>
              <a:rPr lang="en-US" i="1" dirty="0"/>
              <a:t>legislative, quasi-legislative or quasi-judicial function</a:t>
            </a:r>
            <a:r>
              <a:rPr lang="en-US" dirty="0"/>
              <a:t>, </a:t>
            </a:r>
            <a:endParaRPr lang="en-US" dirty="0" smtClean="0"/>
          </a:p>
          <a:p>
            <a:r>
              <a:rPr lang="en-US" dirty="0" smtClean="0"/>
              <a:t>even </a:t>
            </a:r>
            <a:r>
              <a:rPr lang="en-US" dirty="0"/>
              <a:t>though abused. </a:t>
            </a:r>
            <a:r>
              <a:rPr lang="en-US" dirty="0" smtClean="0"/>
              <a:t>745 </a:t>
            </a:r>
            <a:r>
              <a:rPr lang="en-US" dirty="0"/>
              <a:t>ILCS </a:t>
            </a:r>
            <a:r>
              <a:rPr lang="en-US" dirty="0" smtClean="0"/>
              <a:t>10/2-213</a:t>
            </a:r>
            <a:endParaRPr lang="en-US" dirty="0"/>
          </a:p>
        </p:txBody>
      </p:sp>
    </p:spTree>
    <p:extLst>
      <p:ext uri="{BB962C8B-B14F-4D97-AF65-F5344CB8AC3E}">
        <p14:creationId xmlns:p14="http://schemas.microsoft.com/office/powerpoint/2010/main" val="285765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Indemnification Of Public Employees</a:t>
            </a:r>
            <a:br>
              <a:rPr lang="en-US" dirty="0" smtClean="0"/>
            </a:b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a:t> Nothing </a:t>
            </a:r>
            <a:r>
              <a:rPr lang="en-US" dirty="0" smtClean="0"/>
              <a:t>...relieves </a:t>
            </a:r>
            <a:r>
              <a:rPr lang="en-US" dirty="0"/>
              <a:t>a local public entity of its duty to indemnify or insure its employees as provided in </a:t>
            </a:r>
            <a:r>
              <a:rPr lang="en-US" dirty="0" smtClean="0"/>
              <a:t>.... in </a:t>
            </a:r>
            <a:r>
              <a:rPr lang="en-US" dirty="0"/>
              <a:t>Section 5-1002 of the Counties Code, </a:t>
            </a:r>
            <a:endParaRPr lang="en-US" dirty="0" smtClean="0"/>
          </a:p>
          <a:p>
            <a:r>
              <a:rPr lang="en-US" dirty="0" smtClean="0"/>
              <a:t>and </a:t>
            </a:r>
            <a:r>
              <a:rPr lang="en-US" dirty="0"/>
              <a:t>in Section 22 of "An Act in relation to the creation and management of forest preserve districts in counties having a population of less than </a:t>
            </a:r>
            <a:r>
              <a:rPr lang="en-US" dirty="0" smtClean="0"/>
              <a:t>3,000,000. 745 </a:t>
            </a:r>
            <a:r>
              <a:rPr lang="en-US" dirty="0"/>
              <a:t>ILCS </a:t>
            </a:r>
            <a:r>
              <a:rPr lang="en-US" dirty="0" smtClean="0"/>
              <a:t>10/2-301 </a:t>
            </a:r>
          </a:p>
        </p:txBody>
      </p:sp>
    </p:spTree>
    <p:extLst>
      <p:ext uri="{BB962C8B-B14F-4D97-AF65-F5344CB8AC3E}">
        <p14:creationId xmlns:p14="http://schemas.microsoft.com/office/powerpoint/2010/main" val="133176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Indemnification of Employees</a:t>
            </a:r>
            <a:endParaRPr lang="en-US" dirty="0"/>
          </a:p>
        </p:txBody>
      </p:sp>
      <p:sp>
        <p:nvSpPr>
          <p:cNvPr id="3" name="Content Placeholder 2"/>
          <p:cNvSpPr>
            <a:spLocks noGrp="1"/>
          </p:cNvSpPr>
          <p:nvPr>
            <p:ph idx="1"/>
          </p:nvPr>
        </p:nvSpPr>
        <p:spPr>
          <a:xfrm>
            <a:off x="888206" y="2471206"/>
            <a:ext cx="10415587" cy="3658131"/>
          </a:xfrm>
        </p:spPr>
        <p:txBody>
          <a:bodyPr>
            <a:normAutofit fontScale="25000" lnSpcReduction="20000"/>
          </a:bodyPr>
          <a:lstStyle/>
          <a:p>
            <a:endParaRPr lang="en-US" dirty="0"/>
          </a:p>
          <a:p>
            <a:r>
              <a:rPr lang="en-US" sz="8000" dirty="0"/>
              <a:t>If any claim or action is instituted against an employee of a local public entity based on an injury allegedly arising out of an act or omission occurring within the scope of his employment as such employee, the entity may elect to do any one or more of the following: </a:t>
            </a:r>
          </a:p>
          <a:p>
            <a:r>
              <a:rPr lang="en-US" sz="8000" dirty="0"/>
              <a:t>        (a) appear and defend against the claim or action; </a:t>
            </a:r>
          </a:p>
          <a:p>
            <a:r>
              <a:rPr lang="en-US" sz="8000" dirty="0"/>
              <a:t>        (b) indemnify the employee or former employee for his  </a:t>
            </a:r>
            <a:r>
              <a:rPr lang="en-US" sz="8000" dirty="0" smtClean="0"/>
              <a:t>court </a:t>
            </a:r>
            <a:r>
              <a:rPr lang="en-US" sz="8000" dirty="0"/>
              <a:t>costs or reasonable attorney's fees, or both, incurred in the defense of such claim or action; </a:t>
            </a:r>
            <a:endParaRPr lang="en-US" sz="8000" dirty="0" smtClean="0"/>
          </a:p>
          <a:p>
            <a:r>
              <a:rPr lang="en-US" sz="8000" dirty="0" smtClean="0"/>
              <a:t>        </a:t>
            </a:r>
            <a:r>
              <a:rPr lang="en-US" sz="8000" dirty="0"/>
              <a:t>(c) pay, or indemnify the employee or former employee  </a:t>
            </a:r>
            <a:r>
              <a:rPr lang="en-US" sz="8000" dirty="0" smtClean="0"/>
              <a:t>for </a:t>
            </a:r>
            <a:r>
              <a:rPr lang="en-US" sz="8000" dirty="0"/>
              <a:t>a judgment based on such claim or action; or </a:t>
            </a:r>
          </a:p>
          <a:p>
            <a:r>
              <a:rPr lang="en-US" sz="8000" dirty="0"/>
              <a:t>        (d) pay, or indemnify the employee or former employee  </a:t>
            </a:r>
            <a:r>
              <a:rPr lang="en-US" sz="8000" dirty="0" smtClean="0"/>
              <a:t>for, a compromise or settlement of such a claim or action. </a:t>
            </a:r>
          </a:p>
          <a:p>
            <a:r>
              <a:rPr lang="en-US" sz="8000" dirty="0" smtClean="0"/>
              <a:t>745 </a:t>
            </a:r>
            <a:r>
              <a:rPr lang="en-US" sz="8000" dirty="0"/>
              <a:t>ILCS </a:t>
            </a:r>
            <a:r>
              <a:rPr lang="en-US" sz="8000" dirty="0" smtClean="0"/>
              <a:t>10/2-302</a:t>
            </a:r>
            <a:endParaRPr lang="en-US" sz="8000" dirty="0"/>
          </a:p>
        </p:txBody>
      </p:sp>
    </p:spTree>
    <p:extLst>
      <p:ext uri="{BB962C8B-B14F-4D97-AF65-F5344CB8AC3E}">
        <p14:creationId xmlns:p14="http://schemas.microsoft.com/office/powerpoint/2010/main" val="32974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Charges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If an </a:t>
            </a:r>
            <a:r>
              <a:rPr lang="en-US" i="1" dirty="0"/>
              <a:t>employee</a:t>
            </a:r>
            <a:r>
              <a:rPr lang="en-US" dirty="0"/>
              <a:t> of a local public entity is a defendant in any criminal action arising out of or incidental to the performance of his or her duties, the local public entity shall not provide representation for the employee in that criminal action. </a:t>
            </a:r>
            <a:endParaRPr lang="en-US" dirty="0" smtClean="0"/>
          </a:p>
          <a:p>
            <a:r>
              <a:rPr lang="en-US" dirty="0" smtClean="0"/>
              <a:t>However</a:t>
            </a:r>
            <a:r>
              <a:rPr lang="en-US" dirty="0"/>
              <a:t>, the local public entity may reimburse the employee for reasonable defense costs only if the criminal action was instituted against the employee based upon an act or omission of that employee arising out of and directly related to the </a:t>
            </a:r>
            <a:r>
              <a:rPr lang="en-US" i="1" dirty="0"/>
              <a:t>lawful exercise of his or her official duty or under color of his or her authority and that action is dismissed or results in a final disposition in favor of that employee</a:t>
            </a:r>
            <a:r>
              <a:rPr lang="en-US" dirty="0"/>
              <a:t>. </a:t>
            </a:r>
            <a:endParaRPr lang="en-US" dirty="0" smtClean="0"/>
          </a:p>
          <a:p>
            <a:r>
              <a:rPr lang="en-US" dirty="0" smtClean="0"/>
              <a:t> Nothing in this Act shall be construed to prohibit a local public entity from providing representation to an employee who is a witness in a criminal matter arising out of that employee's employment with the local government entity</a:t>
            </a:r>
            <a:r>
              <a:rPr lang="en-US" dirty="0"/>
              <a:t>. </a:t>
            </a:r>
            <a:r>
              <a:rPr lang="en-US" dirty="0" smtClean="0"/>
              <a:t>745 </a:t>
            </a:r>
            <a:r>
              <a:rPr lang="en-US" dirty="0"/>
              <a:t>ILCS </a:t>
            </a:r>
            <a:r>
              <a:rPr lang="en-US" dirty="0" smtClean="0"/>
              <a:t>10/2-302</a:t>
            </a:r>
            <a:endParaRPr lang="en-US" dirty="0"/>
          </a:p>
          <a:p>
            <a:endParaRPr lang="en-US" dirty="0" smtClean="0"/>
          </a:p>
          <a:p>
            <a:endParaRPr lang="en-US" dirty="0"/>
          </a:p>
        </p:txBody>
      </p:sp>
    </p:spTree>
    <p:extLst>
      <p:ext uri="{BB962C8B-B14F-4D97-AF65-F5344CB8AC3E}">
        <p14:creationId xmlns:p14="http://schemas.microsoft.com/office/powerpoint/2010/main" val="106914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not pay punitive damages </a:t>
            </a:r>
            <a:br>
              <a:rPr lang="en-US" dirty="0" smtClean="0"/>
            </a:br>
            <a:r>
              <a:rPr lang="en-US" dirty="0" smtClean="0"/>
              <a:t>on behalf of an employee</a:t>
            </a:r>
            <a:endParaRPr lang="en-US" dirty="0"/>
          </a:p>
        </p:txBody>
      </p:sp>
      <p:sp>
        <p:nvSpPr>
          <p:cNvPr id="3" name="Content Placeholder 2"/>
          <p:cNvSpPr>
            <a:spLocks noGrp="1"/>
          </p:cNvSpPr>
          <p:nvPr>
            <p:ph idx="1"/>
          </p:nvPr>
        </p:nvSpPr>
        <p:spPr/>
        <p:txBody>
          <a:bodyPr/>
          <a:lstStyle/>
          <a:p>
            <a:r>
              <a:rPr lang="en-US" dirty="0"/>
              <a:t> It is hereby declared to be the public policy of this State, however, that no local public entity may elect to indemnify an employee for any portion of a judgment representing an award of punitive or exemplary damages. </a:t>
            </a:r>
            <a:r>
              <a:rPr lang="en-US" dirty="0" smtClean="0"/>
              <a:t>745 </a:t>
            </a:r>
            <a:r>
              <a:rPr lang="en-US" dirty="0"/>
              <a:t>ILCS </a:t>
            </a:r>
            <a:r>
              <a:rPr lang="en-US" dirty="0" smtClean="0"/>
              <a:t>10/2-302</a:t>
            </a:r>
          </a:p>
          <a:p>
            <a:pPr marL="0" indent="0">
              <a:buNone/>
            </a:pPr>
            <a:endParaRPr lang="en-US" dirty="0"/>
          </a:p>
          <a:p>
            <a:endParaRPr lang="en-US" dirty="0"/>
          </a:p>
        </p:txBody>
      </p:sp>
    </p:spTree>
    <p:extLst>
      <p:ext uri="{BB962C8B-B14F-4D97-AF65-F5344CB8AC3E}">
        <p14:creationId xmlns:p14="http://schemas.microsoft.com/office/powerpoint/2010/main" val="118298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Insurance </a:t>
            </a:r>
            <a:endParaRPr lang="en-US" dirty="0"/>
          </a:p>
        </p:txBody>
      </p:sp>
      <p:sp>
        <p:nvSpPr>
          <p:cNvPr id="3" name="Content Placeholder 2"/>
          <p:cNvSpPr>
            <a:spLocks noGrp="1"/>
          </p:cNvSpPr>
          <p:nvPr>
            <p:ph idx="1"/>
          </p:nvPr>
        </p:nvSpPr>
        <p:spPr/>
        <p:txBody>
          <a:bodyPr>
            <a:normAutofit/>
          </a:bodyPr>
          <a:lstStyle/>
          <a:p>
            <a:r>
              <a:rPr lang="en-US" dirty="0"/>
              <a:t>The provisions of indemnification, as set forth above, shall be justifiably refused by the local public </a:t>
            </a:r>
            <a:r>
              <a:rPr lang="en-US" dirty="0" smtClean="0"/>
              <a:t>entity </a:t>
            </a:r>
          </a:p>
          <a:p>
            <a:r>
              <a:rPr lang="en-US" dirty="0" smtClean="0"/>
              <a:t>if it is determined that there exists a current insurance policy or a contract, by virtue of which </a:t>
            </a:r>
            <a:r>
              <a:rPr lang="en-US" i="1" dirty="0" smtClean="0"/>
              <a:t>the employee is entitled to a defense of the action </a:t>
            </a:r>
            <a:r>
              <a:rPr lang="en-US" dirty="0" smtClean="0"/>
              <a:t>in question. 745 ILCS 10/2-302</a:t>
            </a:r>
            <a:endParaRPr lang="en-US" dirty="0"/>
          </a:p>
        </p:txBody>
      </p:sp>
    </p:spTree>
    <p:extLst>
      <p:ext uri="{BB962C8B-B14F-4D97-AF65-F5344CB8AC3E}">
        <p14:creationId xmlns:p14="http://schemas.microsoft.com/office/powerpoint/2010/main" val="373110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23208"/>
            <a:ext cx="9601196" cy="1562792"/>
          </a:xfrm>
        </p:spPr>
        <p:txBody>
          <a:bodyPr>
            <a:noAutofit/>
          </a:bodyPr>
          <a:lstStyle/>
          <a:p>
            <a:r>
              <a:rPr lang="en-US" sz="3200" dirty="0" smtClean="0"/>
              <a:t>Immunity For Injury Occurring </a:t>
            </a:r>
            <a:br>
              <a:rPr lang="en-US" sz="3200" dirty="0" smtClean="0"/>
            </a:br>
            <a:r>
              <a:rPr lang="en-US" sz="3200" dirty="0" smtClean="0"/>
              <a:t>In The Use Of Public Property</a:t>
            </a:r>
            <a:endParaRPr lang="en-US" sz="3200" dirty="0"/>
          </a:p>
        </p:txBody>
      </p:sp>
      <p:sp>
        <p:nvSpPr>
          <p:cNvPr id="3" name="Content Placeholder 2"/>
          <p:cNvSpPr>
            <a:spLocks noGrp="1"/>
          </p:cNvSpPr>
          <p:nvPr>
            <p:ph idx="1"/>
          </p:nvPr>
        </p:nvSpPr>
        <p:spPr/>
        <p:txBody>
          <a:bodyPr/>
          <a:lstStyle/>
          <a:p>
            <a:r>
              <a:rPr lang="en-US" dirty="0" smtClean="0"/>
              <a:t>“Property </a:t>
            </a:r>
            <a:r>
              <a:rPr lang="en-US" dirty="0"/>
              <a:t>of a local public entity" and "public property" mean real or personal property owned or leased by a local public entity, </a:t>
            </a:r>
            <a:endParaRPr lang="en-US" dirty="0" smtClean="0"/>
          </a:p>
          <a:p>
            <a:r>
              <a:rPr lang="en-US" dirty="0" smtClean="0"/>
              <a:t>but </a:t>
            </a:r>
            <a:r>
              <a:rPr lang="en-US" dirty="0"/>
              <a:t>do not include easements, encroachments and other property that are located on its property but that it does not own, possess or lease. 745 ILCS 10/3-101</a:t>
            </a:r>
          </a:p>
        </p:txBody>
      </p:sp>
    </p:spTree>
    <p:extLst>
      <p:ext uri="{BB962C8B-B14F-4D97-AF65-F5344CB8AC3E}">
        <p14:creationId xmlns:p14="http://schemas.microsoft.com/office/powerpoint/2010/main" val="139265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the Act is very fact specific.</a:t>
            </a:r>
            <a:endParaRPr lang="en-US" dirty="0"/>
          </a:p>
        </p:txBody>
      </p:sp>
      <p:sp>
        <p:nvSpPr>
          <p:cNvPr id="3" name="Content Placeholder 2"/>
          <p:cNvSpPr>
            <a:spLocks noGrp="1"/>
          </p:cNvSpPr>
          <p:nvPr>
            <p:ph idx="1"/>
          </p:nvPr>
        </p:nvSpPr>
        <p:spPr/>
        <p:txBody>
          <a:bodyPr>
            <a:normAutofit fontScale="92500"/>
          </a:bodyPr>
          <a:lstStyle/>
          <a:p>
            <a:r>
              <a:rPr lang="en-US" dirty="0" smtClean="0"/>
              <a:t>This presentation is an introduction to the statute only and is not to be taken as legal advice.</a:t>
            </a:r>
          </a:p>
          <a:p>
            <a:r>
              <a:rPr lang="en-US" dirty="0" smtClean="0"/>
              <a:t>There are multiple judicial districts and for some issues they have different law. </a:t>
            </a:r>
          </a:p>
          <a:p>
            <a:r>
              <a:rPr lang="en-US" dirty="0" smtClean="0"/>
              <a:t>There are new cases being decided everyday.</a:t>
            </a:r>
          </a:p>
          <a:p>
            <a:r>
              <a:rPr lang="en-US" dirty="0" smtClean="0"/>
              <a:t>The Act itself is amended from time to time.</a:t>
            </a:r>
          </a:p>
          <a:p>
            <a:r>
              <a:rPr lang="en-US" dirty="0" smtClean="0"/>
              <a:t>There are many other statutes that apply to local government, so what is discussed is not exhaustive.</a:t>
            </a:r>
          </a:p>
          <a:p>
            <a:pPr marL="0" indent="0">
              <a:buNone/>
            </a:pPr>
            <a:endParaRPr lang="en-US" dirty="0"/>
          </a:p>
        </p:txBody>
      </p:sp>
    </p:spTree>
    <p:extLst>
      <p:ext uri="{BB962C8B-B14F-4D97-AF65-F5344CB8AC3E}">
        <p14:creationId xmlns:p14="http://schemas.microsoft.com/office/powerpoint/2010/main" val="94452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a:t>
            </a:r>
            <a:endParaRPr lang="en-US" dirty="0"/>
          </a:p>
        </p:txBody>
      </p:sp>
      <p:sp>
        <p:nvSpPr>
          <p:cNvPr id="3" name="Content Placeholder 2"/>
          <p:cNvSpPr>
            <a:spLocks noGrp="1"/>
          </p:cNvSpPr>
          <p:nvPr>
            <p:ph idx="1"/>
          </p:nvPr>
        </p:nvSpPr>
        <p:spPr/>
        <p:txBody>
          <a:bodyPr>
            <a:normAutofit fontScale="92500" lnSpcReduction="10000"/>
          </a:bodyPr>
          <a:lstStyle/>
          <a:p>
            <a:r>
              <a:rPr lang="en-US" dirty="0"/>
              <a:t>Except as otherwise provided in this Article, a local public entity has the duty to </a:t>
            </a:r>
            <a:r>
              <a:rPr lang="en-US" i="1" dirty="0"/>
              <a:t>exercise ordinary care to maintain its property in a reasonably safe condition </a:t>
            </a:r>
            <a:endParaRPr lang="en-US" i="1" dirty="0" smtClean="0"/>
          </a:p>
          <a:p>
            <a:r>
              <a:rPr lang="en-US" dirty="0" smtClean="0"/>
              <a:t>for </a:t>
            </a:r>
            <a:r>
              <a:rPr lang="en-US" dirty="0"/>
              <a:t>the use in the exercise of ordinary care of people whom the entity intended and permitted to use the property in a manner in which and at such times as it was reasonably foreseeable that it would be used, </a:t>
            </a:r>
            <a:endParaRPr lang="en-US" dirty="0" smtClean="0"/>
          </a:p>
          <a:p>
            <a:r>
              <a:rPr lang="en-US" dirty="0" smtClean="0"/>
              <a:t>and </a:t>
            </a:r>
            <a:r>
              <a:rPr lang="en-US" dirty="0"/>
              <a:t>shall not be liable for injury unless it is proven that it has </a:t>
            </a:r>
            <a:r>
              <a:rPr lang="en-US" i="1" dirty="0"/>
              <a:t>actual or constructive notice of the existence of such a condition that </a:t>
            </a:r>
            <a:r>
              <a:rPr lang="en-US" dirty="0"/>
              <a:t>is not reasonably safe in reasonably adequate time prior to an injury to have taken measures to remedy or protect against such condition</a:t>
            </a:r>
            <a:r>
              <a:rPr lang="en-US" i="1" dirty="0"/>
              <a:t>. </a:t>
            </a:r>
            <a:r>
              <a:rPr lang="en-US" dirty="0"/>
              <a:t>745 ILCS 10/3-102</a:t>
            </a:r>
          </a:p>
        </p:txBody>
      </p:sp>
    </p:spTree>
    <p:extLst>
      <p:ext uri="{BB962C8B-B14F-4D97-AF65-F5344CB8AC3E}">
        <p14:creationId xmlns:p14="http://schemas.microsoft.com/office/powerpoint/2010/main" val="345591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Constructive Notice</a:t>
            </a:r>
            <a:endParaRPr lang="en-US" dirty="0"/>
          </a:p>
        </p:txBody>
      </p:sp>
      <p:sp>
        <p:nvSpPr>
          <p:cNvPr id="3" name="Content Placeholder 2"/>
          <p:cNvSpPr>
            <a:spLocks noGrp="1"/>
          </p:cNvSpPr>
          <p:nvPr>
            <p:ph idx="1"/>
          </p:nvPr>
        </p:nvSpPr>
        <p:spPr/>
        <p:txBody>
          <a:bodyPr>
            <a:normAutofit fontScale="85000" lnSpcReduction="20000"/>
          </a:bodyPr>
          <a:lstStyle/>
          <a:p>
            <a:r>
              <a:rPr lang="en-US" dirty="0"/>
              <a:t> A public entity does not have constructive notice of a condition of its property that is not reasonably safe within the meaning of Section 3-102(a) if it establishes either: </a:t>
            </a:r>
          </a:p>
          <a:p>
            <a:r>
              <a:rPr lang="en-US" dirty="0"/>
              <a:t> </a:t>
            </a:r>
            <a:r>
              <a:rPr lang="en-US" dirty="0" smtClean="0"/>
              <a:t>	(</a:t>
            </a:r>
            <a:r>
              <a:rPr lang="en-US" dirty="0"/>
              <a:t>1) The existence of the condition and its character of not being reasonably safe </a:t>
            </a:r>
            <a:r>
              <a:rPr lang="en-US" i="1" dirty="0"/>
              <a:t>would not have been discovered by an inspection system </a:t>
            </a:r>
            <a:r>
              <a:rPr lang="en-US" dirty="0"/>
              <a:t>that was reasonably adequate considering the practicability and cost of inspection weighed against the likelihood and magnitude of the potential danger to which failure to inspect would give rise to inform the public entity whether the property was safe for the use or uses for which the public entity used or intended others to use the public property and for uses that the public entity actually knew others were making of the public property or adjacent property; or </a:t>
            </a:r>
          </a:p>
          <a:p>
            <a:r>
              <a:rPr lang="en-US" dirty="0"/>
              <a:t>    (2) The public entity maintained and operated such an inspection system with due care and did not discover the condition. </a:t>
            </a:r>
          </a:p>
        </p:txBody>
      </p:sp>
    </p:spTree>
    <p:extLst>
      <p:ext uri="{BB962C8B-B14F-4D97-AF65-F5344CB8AC3E}">
        <p14:creationId xmlns:p14="http://schemas.microsoft.com/office/powerpoint/2010/main" val="397808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Control Devices</a:t>
            </a:r>
            <a:endParaRPr lang="en-US" dirty="0"/>
          </a:p>
        </p:txBody>
      </p:sp>
      <p:sp>
        <p:nvSpPr>
          <p:cNvPr id="3" name="Content Placeholder 2"/>
          <p:cNvSpPr>
            <a:spLocks noGrp="1"/>
          </p:cNvSpPr>
          <p:nvPr>
            <p:ph idx="1"/>
          </p:nvPr>
        </p:nvSpPr>
        <p:spPr/>
        <p:txBody>
          <a:bodyPr/>
          <a:lstStyle/>
          <a:p>
            <a:r>
              <a:rPr lang="en-US" dirty="0"/>
              <a:t>Neither a local public entity nor a public employee is liable under this Act for an injury caused by the </a:t>
            </a:r>
            <a:r>
              <a:rPr lang="en-US" i="1" dirty="0"/>
              <a:t>failure to initially provide regulatory traffic control devices, </a:t>
            </a:r>
            <a:r>
              <a:rPr lang="en-US" dirty="0"/>
              <a:t>stop signs, yield right-of-way signs, speed restriction signs, distinctive roadway markings or any other traffic regulating or warning sign, device or marking, signs, overhead lights, traffic separating or restraining devices or barriers. </a:t>
            </a:r>
            <a:r>
              <a:rPr lang="en-US" dirty="0" smtClean="0"/>
              <a:t>745 </a:t>
            </a:r>
            <a:r>
              <a:rPr lang="en-US" dirty="0"/>
              <a:t>ILCS </a:t>
            </a:r>
            <a:r>
              <a:rPr lang="en-US" dirty="0" smtClean="0"/>
              <a:t>10/3-104 </a:t>
            </a:r>
          </a:p>
        </p:txBody>
      </p:sp>
    </p:spTree>
    <p:extLst>
      <p:ext uri="{BB962C8B-B14F-4D97-AF65-F5344CB8AC3E}">
        <p14:creationId xmlns:p14="http://schemas.microsoft.com/office/powerpoint/2010/main" val="17682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Weather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Neither a local public entity nor a public employee is liable for an injury caused by the effect of weather conditions as such on the use of </a:t>
            </a:r>
            <a:r>
              <a:rPr lang="en-US" i="1" dirty="0"/>
              <a:t>streets, highways, alleys, sidewalks or other public ways, or places, </a:t>
            </a:r>
            <a:r>
              <a:rPr lang="en-US" dirty="0"/>
              <a:t>or the ways adjoining any of the foregoing, </a:t>
            </a:r>
            <a:endParaRPr lang="en-US" dirty="0" smtClean="0"/>
          </a:p>
          <a:p>
            <a:r>
              <a:rPr lang="en-US" dirty="0" smtClean="0"/>
              <a:t>or </a:t>
            </a:r>
            <a:r>
              <a:rPr lang="en-US" dirty="0"/>
              <a:t>the </a:t>
            </a:r>
            <a:r>
              <a:rPr lang="en-US" i="1" dirty="0"/>
              <a:t>signals, signs, markings, traffic or pedestrian control devices, equipment o</a:t>
            </a:r>
            <a:r>
              <a:rPr lang="en-US" dirty="0"/>
              <a:t>r structures on or near any of the foregoing or the ways adjoining any of the foregoing. </a:t>
            </a:r>
            <a:endParaRPr lang="en-US" dirty="0" smtClean="0"/>
          </a:p>
          <a:p>
            <a:r>
              <a:rPr lang="en-US" dirty="0" smtClean="0"/>
              <a:t>For </a:t>
            </a:r>
            <a:r>
              <a:rPr lang="en-US" dirty="0"/>
              <a:t>the purpose of this section, the effect of weather conditions as such includes but is not limited to the effect of </a:t>
            </a:r>
            <a:r>
              <a:rPr lang="en-US" i="1" dirty="0"/>
              <a:t>wind, rain, flood, hail, ice or </a:t>
            </a:r>
            <a:r>
              <a:rPr lang="en-US" i="1" dirty="0" smtClean="0"/>
              <a:t>snow</a:t>
            </a:r>
          </a:p>
          <a:p>
            <a:r>
              <a:rPr lang="en-US" dirty="0" smtClean="0"/>
              <a:t>but </a:t>
            </a:r>
            <a:r>
              <a:rPr lang="en-US" i="1" dirty="0"/>
              <a:t>does not include physical damage to or deterioration </a:t>
            </a:r>
            <a:r>
              <a:rPr lang="en-US" dirty="0"/>
              <a:t>of streets, highways, alleys, sidewalks, or other public ways or place or the ways adjoining any of the foregoing, or the signals, signs, markings, traffic or pedestrian control devices, equipment or structures on or near any of the foregoing or the ways adjoining any of the foregoing resulting from weather conditions. 745 ILCS </a:t>
            </a:r>
            <a:r>
              <a:rPr lang="en-US" dirty="0" smtClean="0"/>
              <a:t>10/3-105(a)</a:t>
            </a:r>
            <a:endParaRPr lang="en-US" dirty="0"/>
          </a:p>
        </p:txBody>
      </p:sp>
    </p:spTree>
    <p:extLst>
      <p:ext uri="{BB962C8B-B14F-4D97-AF65-F5344CB8AC3E}">
        <p14:creationId xmlns:p14="http://schemas.microsoft.com/office/powerpoint/2010/main" val="330831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to Upgrade</a:t>
            </a:r>
            <a:endParaRPr lang="en-US" dirty="0"/>
          </a:p>
        </p:txBody>
      </p:sp>
      <p:sp>
        <p:nvSpPr>
          <p:cNvPr id="3" name="Content Placeholder 2"/>
          <p:cNvSpPr>
            <a:spLocks noGrp="1"/>
          </p:cNvSpPr>
          <p:nvPr>
            <p:ph idx="1"/>
          </p:nvPr>
        </p:nvSpPr>
        <p:spPr/>
        <p:txBody>
          <a:bodyPr>
            <a:normAutofit/>
          </a:bodyPr>
          <a:lstStyle/>
          <a:p>
            <a:r>
              <a:rPr lang="en-US" dirty="0"/>
              <a:t>Without implied limitation, neither a local public entity nor a public employee is liable for any injury caused by the failure of a local public entity or a public employee to </a:t>
            </a:r>
            <a:r>
              <a:rPr lang="en-US" i="1" dirty="0"/>
              <a:t>upgrade any existing street, highway, alley, sidewalk or other public way or place</a:t>
            </a:r>
            <a:r>
              <a:rPr lang="en-US" dirty="0"/>
              <a:t>, or the ways adjoining any of the foregoing, </a:t>
            </a:r>
            <a:endParaRPr lang="en-US" dirty="0" smtClean="0"/>
          </a:p>
          <a:p>
            <a:r>
              <a:rPr lang="en-US" dirty="0" smtClean="0"/>
              <a:t>or </a:t>
            </a:r>
            <a:r>
              <a:rPr lang="en-US" dirty="0"/>
              <a:t>the </a:t>
            </a:r>
            <a:r>
              <a:rPr lang="en-US" i="1" dirty="0"/>
              <a:t>signals, signs, markings, traffic or pedestrian control devices, equipment or structures </a:t>
            </a:r>
            <a:r>
              <a:rPr lang="en-US" dirty="0"/>
              <a:t>on or near such street, highway, alley, sidewalk or other public way or place, or the ways adjoining any of the foregoing. 745 ILCS </a:t>
            </a:r>
            <a:r>
              <a:rPr lang="en-US" dirty="0" smtClean="0"/>
              <a:t>10/3-105(b)</a:t>
            </a:r>
            <a:endParaRPr lang="en-US" dirty="0"/>
          </a:p>
        </p:txBody>
      </p:sp>
    </p:spTree>
    <p:extLst>
      <p:ext uri="{BB962C8B-B14F-4D97-AF65-F5344CB8AC3E}">
        <p14:creationId xmlns:p14="http://schemas.microsoft.com/office/powerpoint/2010/main" val="193732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Recreational Properties</a:t>
            </a:r>
            <a:endParaRPr lang="en-US" dirty="0"/>
          </a:p>
        </p:txBody>
      </p:sp>
      <p:sp>
        <p:nvSpPr>
          <p:cNvPr id="3" name="Content Placeholder 2"/>
          <p:cNvSpPr>
            <a:spLocks noGrp="1"/>
          </p:cNvSpPr>
          <p:nvPr>
            <p:ph idx="1"/>
          </p:nvPr>
        </p:nvSpPr>
        <p:spPr/>
        <p:txBody>
          <a:bodyPr/>
          <a:lstStyle/>
          <a:p>
            <a:r>
              <a:rPr lang="en-US" dirty="0"/>
              <a:t> Neither a local public entity nor a public employee is liable for an injury where the liability is based on the existence of a </a:t>
            </a:r>
            <a:r>
              <a:rPr lang="en-US" i="1" dirty="0"/>
              <a:t>condition of any public property intended or permitted to be used for recreational purposes</a:t>
            </a:r>
            <a:r>
              <a:rPr lang="en-US" dirty="0"/>
              <a:t>, including but not limited to parks, playgrounds, open areas, buildings or other enclosed recreational facilities</a:t>
            </a:r>
            <a:r>
              <a:rPr lang="en-US" i="1" dirty="0"/>
              <a:t>, </a:t>
            </a:r>
            <a:endParaRPr lang="en-US" i="1" dirty="0" smtClean="0"/>
          </a:p>
          <a:p>
            <a:r>
              <a:rPr lang="en-US" i="1" dirty="0"/>
              <a:t>u</a:t>
            </a:r>
            <a:r>
              <a:rPr lang="en-US" i="1" dirty="0" smtClean="0"/>
              <a:t>nless </a:t>
            </a:r>
            <a:r>
              <a:rPr lang="en-US" i="1" dirty="0"/>
              <a:t>such local entity or public employee is guilty of willful and wanton </a:t>
            </a:r>
            <a:r>
              <a:rPr lang="en-US" dirty="0"/>
              <a:t>conduct proximately causing such injury. </a:t>
            </a:r>
            <a:r>
              <a:rPr lang="en-US" dirty="0" smtClean="0"/>
              <a:t>745 </a:t>
            </a:r>
            <a:r>
              <a:rPr lang="en-US" dirty="0"/>
              <a:t>ILCS </a:t>
            </a:r>
            <a:r>
              <a:rPr lang="en-US" dirty="0" smtClean="0"/>
              <a:t>10/3-106</a:t>
            </a:r>
            <a:endParaRPr lang="en-US" dirty="0"/>
          </a:p>
        </p:txBody>
      </p:sp>
    </p:spTree>
    <p:extLst>
      <p:ext uri="{BB962C8B-B14F-4D97-AF65-F5344CB8AC3E}">
        <p14:creationId xmlns:p14="http://schemas.microsoft.com/office/powerpoint/2010/main" val="5856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“Willful and Wanton Conduct”</a:t>
            </a:r>
            <a:endParaRPr lang="en-US" dirty="0"/>
          </a:p>
        </p:txBody>
      </p:sp>
      <p:sp>
        <p:nvSpPr>
          <p:cNvPr id="3" name="Content Placeholder 2"/>
          <p:cNvSpPr>
            <a:spLocks noGrp="1"/>
          </p:cNvSpPr>
          <p:nvPr>
            <p:ph idx="1"/>
          </p:nvPr>
        </p:nvSpPr>
        <p:spPr>
          <a:xfrm>
            <a:off x="1295401" y="2556932"/>
            <a:ext cx="10242664" cy="3318936"/>
          </a:xfrm>
        </p:spPr>
        <p:txBody>
          <a:bodyPr>
            <a:normAutofit/>
          </a:bodyPr>
          <a:lstStyle/>
          <a:p>
            <a:r>
              <a:rPr lang="en-US" dirty="0" smtClean="0"/>
              <a:t>“</a:t>
            </a:r>
            <a:r>
              <a:rPr lang="en-US" dirty="0"/>
              <a:t>Willful and wanton conduct” as used in this Act means a course of action which shows an </a:t>
            </a:r>
            <a:r>
              <a:rPr lang="en-US" i="1" dirty="0"/>
              <a:t>actual or deliberate intention to cause harm </a:t>
            </a:r>
            <a:r>
              <a:rPr lang="en-US" dirty="0"/>
              <a:t>or </a:t>
            </a:r>
            <a:endParaRPr lang="en-US" dirty="0" smtClean="0"/>
          </a:p>
          <a:p>
            <a:r>
              <a:rPr lang="en-US" dirty="0" smtClean="0"/>
              <a:t>which</a:t>
            </a:r>
            <a:r>
              <a:rPr lang="en-US" dirty="0"/>
              <a:t>, if not intentional, shows an </a:t>
            </a:r>
            <a:r>
              <a:rPr lang="en-US" i="1" dirty="0"/>
              <a:t>utter indifference </a:t>
            </a:r>
            <a:r>
              <a:rPr lang="en-US" dirty="0"/>
              <a:t>to or </a:t>
            </a:r>
            <a:r>
              <a:rPr lang="en-US" i="1" dirty="0"/>
              <a:t>conscious disregard </a:t>
            </a:r>
            <a:r>
              <a:rPr lang="en-US" dirty="0"/>
              <a:t>for the safety of others or their property. This definition shall apply in any case where a </a:t>
            </a:r>
            <a:r>
              <a:rPr lang="en-US" dirty="0" smtClean="0"/>
              <a:t>‘willful </a:t>
            </a:r>
            <a:r>
              <a:rPr lang="en-US" dirty="0"/>
              <a:t>and </a:t>
            </a:r>
            <a:r>
              <a:rPr lang="en-US" dirty="0" smtClean="0"/>
              <a:t>wanton’ </a:t>
            </a:r>
            <a:r>
              <a:rPr lang="en-US" dirty="0"/>
              <a:t>exception is incorporated into any immunity under this Act</a:t>
            </a:r>
            <a:r>
              <a:rPr lang="en-US" dirty="0" smtClean="0"/>
              <a:t>.” 745 ILCS 10/1-210</a:t>
            </a:r>
          </a:p>
          <a:p>
            <a:pPr marL="0" indent="0">
              <a:buNone/>
            </a:pPr>
            <a:endParaRPr lang="en-US" i="1" dirty="0" smtClean="0"/>
          </a:p>
        </p:txBody>
      </p:sp>
    </p:spTree>
    <p:extLst>
      <p:ext uri="{BB962C8B-B14F-4D97-AF65-F5344CB8AC3E}">
        <p14:creationId xmlns:p14="http://schemas.microsoft.com/office/powerpoint/2010/main" val="236657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Camping and Hunting Areas</a:t>
            </a:r>
            <a:endParaRPr lang="en-US" dirty="0"/>
          </a:p>
        </p:txBody>
      </p:sp>
      <p:sp>
        <p:nvSpPr>
          <p:cNvPr id="3" name="Content Placeholder 2"/>
          <p:cNvSpPr>
            <a:spLocks noGrp="1"/>
          </p:cNvSpPr>
          <p:nvPr>
            <p:ph idx="1"/>
          </p:nvPr>
        </p:nvSpPr>
        <p:spPr>
          <a:xfrm>
            <a:off x="1022888" y="2463942"/>
            <a:ext cx="9873710" cy="3611394"/>
          </a:xfrm>
        </p:spPr>
        <p:txBody>
          <a:bodyPr>
            <a:normAutofit/>
          </a:bodyPr>
          <a:lstStyle/>
          <a:p>
            <a:r>
              <a:rPr lang="en-US" i="1" dirty="0"/>
              <a:t> </a:t>
            </a:r>
            <a:r>
              <a:rPr lang="en-US" dirty="0"/>
              <a:t>Neither a local public entity nor a public employee is liable for an injury caused by a condition of: </a:t>
            </a:r>
            <a:endParaRPr lang="en-US" dirty="0" smtClean="0"/>
          </a:p>
          <a:p>
            <a:pPr lvl="1"/>
            <a:r>
              <a:rPr lang="en-US" dirty="0" smtClean="0"/>
              <a:t>(</a:t>
            </a:r>
            <a:r>
              <a:rPr lang="en-US" dirty="0"/>
              <a:t>a) Any road which provides access to fishing, hunting, or primitive camping, recreational, or scenic areas and which is not a </a:t>
            </a:r>
            <a:endParaRPr lang="en-US" dirty="0" smtClean="0"/>
          </a:p>
          <a:p>
            <a:pPr lvl="2">
              <a:buClr>
                <a:srgbClr val="83992A"/>
              </a:buClr>
            </a:pPr>
            <a:r>
              <a:rPr lang="en-US" sz="1700" dirty="0">
                <a:solidFill>
                  <a:prstClr val="black">
                    <a:lumMod val="85000"/>
                    <a:lumOff val="15000"/>
                  </a:prstClr>
                </a:solidFill>
              </a:rPr>
              <a:t>(1) city, town or village street </a:t>
            </a:r>
          </a:p>
          <a:p>
            <a:pPr lvl="2">
              <a:buClr>
                <a:srgbClr val="83992A"/>
              </a:buClr>
            </a:pPr>
            <a:r>
              <a:rPr lang="en-US" sz="1700" dirty="0">
                <a:solidFill>
                  <a:prstClr val="black">
                    <a:lumMod val="85000"/>
                    <a:lumOff val="15000"/>
                  </a:prstClr>
                </a:solidFill>
              </a:rPr>
              <a:t>(2) county, state or federal highway or </a:t>
            </a:r>
          </a:p>
          <a:p>
            <a:pPr lvl="2">
              <a:buClr>
                <a:srgbClr val="83992A"/>
              </a:buClr>
            </a:pPr>
            <a:r>
              <a:rPr lang="en-US" sz="1700" dirty="0">
                <a:solidFill>
                  <a:prstClr val="black">
                    <a:lumMod val="85000"/>
                    <a:lumOff val="15000"/>
                  </a:prstClr>
                </a:solidFill>
              </a:rPr>
              <a:t>(3) a township or other road district highway. </a:t>
            </a:r>
            <a:endParaRPr lang="en-US" dirty="0" smtClean="0"/>
          </a:p>
          <a:p>
            <a:pPr lvl="1"/>
            <a:r>
              <a:rPr lang="en-US" dirty="0"/>
              <a:t>(b) Any hiking, riding, fishing or hunting trail. </a:t>
            </a:r>
            <a:r>
              <a:rPr lang="en-US" dirty="0" smtClean="0"/>
              <a:t>745 </a:t>
            </a:r>
            <a:r>
              <a:rPr lang="en-US" dirty="0"/>
              <a:t>ILCS </a:t>
            </a:r>
            <a:r>
              <a:rPr lang="en-US" dirty="0" smtClean="0"/>
              <a:t>10/3-107</a:t>
            </a:r>
          </a:p>
          <a:p>
            <a:pPr lvl="1"/>
            <a:endParaRPr lang="en-US" dirty="0" smtClean="0"/>
          </a:p>
        </p:txBody>
      </p:sp>
    </p:spTree>
    <p:extLst>
      <p:ext uri="{BB962C8B-B14F-4D97-AF65-F5344CB8AC3E}">
        <p14:creationId xmlns:p14="http://schemas.microsoft.com/office/powerpoint/2010/main" val="165501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Liability</a:t>
            </a:r>
            <a:endParaRPr lang="en-US" dirty="0"/>
          </a:p>
        </p:txBody>
      </p:sp>
      <p:sp>
        <p:nvSpPr>
          <p:cNvPr id="3" name="Content Placeholder 2"/>
          <p:cNvSpPr>
            <a:spLocks noGrp="1"/>
          </p:cNvSpPr>
          <p:nvPr>
            <p:ph idx="1"/>
          </p:nvPr>
        </p:nvSpPr>
        <p:spPr>
          <a:xfrm>
            <a:off x="830180" y="2669227"/>
            <a:ext cx="10558256" cy="3318936"/>
          </a:xfrm>
        </p:spPr>
        <p:txBody>
          <a:bodyPr>
            <a:normAutofit fontScale="92500" lnSpcReduction="10000"/>
          </a:bodyPr>
          <a:lstStyle/>
          <a:p>
            <a:r>
              <a:rPr lang="en-US" dirty="0" smtClean="0"/>
              <a:t>(a</a:t>
            </a:r>
            <a:r>
              <a:rPr lang="en-US" dirty="0"/>
              <a:t>) Except as otherwise provided in this Act, neither a local public entity nor a public employee who undertakes to </a:t>
            </a:r>
            <a:r>
              <a:rPr lang="en-US" i="1" dirty="0"/>
              <a:t>supervise an activity </a:t>
            </a:r>
            <a:r>
              <a:rPr lang="en-US" dirty="0"/>
              <a:t>on or the use of any public property is liable for an injury unless the local public entity or public employee is guilty of </a:t>
            </a:r>
            <a:r>
              <a:rPr lang="en-US" i="1" dirty="0"/>
              <a:t>willful and wanton conduct </a:t>
            </a:r>
            <a:r>
              <a:rPr lang="en-US" dirty="0"/>
              <a:t>in its supervision proximately causing such injury. </a:t>
            </a:r>
          </a:p>
          <a:p>
            <a:r>
              <a:rPr lang="en-US" dirty="0" smtClean="0"/>
              <a:t>(</a:t>
            </a:r>
            <a:r>
              <a:rPr lang="en-US" dirty="0"/>
              <a:t>b) Except as otherwise provided in this Act, neither a local public entity nor a public employee is liable for an injury caused by a </a:t>
            </a:r>
            <a:r>
              <a:rPr lang="en-US" i="1" dirty="0"/>
              <a:t>failure to supervise an activity </a:t>
            </a:r>
            <a:r>
              <a:rPr lang="en-US" dirty="0"/>
              <a:t>on or the use of any public property unless the employee or the local public entity has a </a:t>
            </a:r>
            <a:r>
              <a:rPr lang="en-US" i="1" dirty="0"/>
              <a:t>duty to provide supervision</a:t>
            </a:r>
            <a:r>
              <a:rPr lang="en-US" dirty="0"/>
              <a:t> imposed by common law, statute, ordinance, code or regulation and the local public entity or public employee is guilty of </a:t>
            </a:r>
            <a:r>
              <a:rPr lang="en-US" i="1" dirty="0"/>
              <a:t>willful and wanton conduct </a:t>
            </a:r>
            <a:r>
              <a:rPr lang="en-US" dirty="0"/>
              <a:t>in its failure to provide supervision proximately causing such injury. </a:t>
            </a:r>
            <a:r>
              <a:rPr lang="en-US" dirty="0" smtClean="0"/>
              <a:t>745 </a:t>
            </a:r>
            <a:r>
              <a:rPr lang="en-US" dirty="0"/>
              <a:t>ILCS </a:t>
            </a:r>
            <a:r>
              <a:rPr lang="en-US" dirty="0" smtClean="0"/>
              <a:t>10/3-108</a:t>
            </a:r>
            <a:endParaRPr lang="en-US" dirty="0"/>
          </a:p>
        </p:txBody>
      </p:sp>
    </p:spTree>
    <p:extLst>
      <p:ext uri="{BB962C8B-B14F-4D97-AF65-F5344CB8AC3E}">
        <p14:creationId xmlns:p14="http://schemas.microsoft.com/office/powerpoint/2010/main" val="14846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Recreational Activity</a:t>
            </a:r>
            <a:endParaRPr lang="en-US" dirty="0"/>
          </a:p>
        </p:txBody>
      </p:sp>
      <p:sp>
        <p:nvSpPr>
          <p:cNvPr id="3" name="Content Placeholder 2"/>
          <p:cNvSpPr>
            <a:spLocks noGrp="1"/>
          </p:cNvSpPr>
          <p:nvPr>
            <p:ph idx="1"/>
          </p:nvPr>
        </p:nvSpPr>
        <p:spPr>
          <a:xfrm>
            <a:off x="1295401" y="2556932"/>
            <a:ext cx="9889835" cy="3318936"/>
          </a:xfrm>
        </p:spPr>
        <p:txBody>
          <a:bodyPr>
            <a:normAutofit/>
          </a:bodyPr>
          <a:lstStyle/>
          <a:p>
            <a:pPr lvl="1"/>
            <a:r>
              <a:rPr lang="en-US" dirty="0"/>
              <a:t>Neither a local public entity nor a public employee is liable to any person who participates in a hazardous recreational activity, </a:t>
            </a:r>
            <a:endParaRPr lang="en-US" dirty="0" smtClean="0"/>
          </a:p>
          <a:p>
            <a:pPr lvl="1"/>
            <a:r>
              <a:rPr lang="en-US" dirty="0" smtClean="0"/>
              <a:t>including </a:t>
            </a:r>
            <a:r>
              <a:rPr lang="en-US" dirty="0"/>
              <a:t>any person who assists the participant, </a:t>
            </a:r>
            <a:endParaRPr lang="en-US" dirty="0" smtClean="0"/>
          </a:p>
          <a:p>
            <a:pPr lvl="1"/>
            <a:r>
              <a:rPr lang="en-US" dirty="0" smtClean="0"/>
              <a:t>or </a:t>
            </a:r>
            <a:r>
              <a:rPr lang="en-US" dirty="0"/>
              <a:t>to any spectator who knew or reasonably should have known that the hazardous recreational activity created a substantial risk of injury to himself or herself and was voluntarily in the place of risk, or having the ability to do so failed to leave, for any damage or injury to property or persons arising out of that hazardous recreational activity. </a:t>
            </a:r>
            <a:r>
              <a:rPr lang="en-US" dirty="0" smtClean="0"/>
              <a:t>745 </a:t>
            </a:r>
            <a:r>
              <a:rPr lang="en-US" dirty="0"/>
              <a:t>ILCS </a:t>
            </a:r>
            <a:r>
              <a:rPr lang="en-US" dirty="0" smtClean="0"/>
              <a:t>10/3-109 </a:t>
            </a:r>
          </a:p>
        </p:txBody>
      </p:sp>
    </p:spTree>
    <p:extLst>
      <p:ext uri="{BB962C8B-B14F-4D97-AF65-F5344CB8AC3E}">
        <p14:creationId xmlns:p14="http://schemas.microsoft.com/office/powerpoint/2010/main" val="152750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Law</a:t>
            </a:r>
            <a:endParaRPr lang="en-US" dirty="0"/>
          </a:p>
        </p:txBody>
      </p:sp>
      <p:sp>
        <p:nvSpPr>
          <p:cNvPr id="3" name="Content Placeholder 2"/>
          <p:cNvSpPr>
            <a:spLocks noGrp="1"/>
          </p:cNvSpPr>
          <p:nvPr>
            <p:ph idx="1"/>
          </p:nvPr>
        </p:nvSpPr>
        <p:spPr/>
        <p:txBody>
          <a:bodyPr>
            <a:normAutofit/>
          </a:bodyPr>
          <a:lstStyle/>
          <a:p>
            <a:r>
              <a:rPr lang="en-US" dirty="0" smtClean="0"/>
              <a:t>Counties Code</a:t>
            </a:r>
          </a:p>
          <a:p>
            <a:r>
              <a:rPr lang="en-US" dirty="0" smtClean="0"/>
              <a:t>Local Government Act</a:t>
            </a:r>
          </a:p>
          <a:p>
            <a:r>
              <a:rPr lang="en-US" dirty="0" smtClean="0"/>
              <a:t>Illinois Constitution</a:t>
            </a:r>
          </a:p>
          <a:p>
            <a:endParaRPr lang="en-US" dirty="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55831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hazardous activity?</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sz="2600" dirty="0" smtClean="0"/>
              <a:t>Swimming and water contact activities, diving, animal racing,  </a:t>
            </a:r>
          </a:p>
          <a:p>
            <a:pPr algn="just"/>
            <a:r>
              <a:rPr lang="en-US" sz="2600" dirty="0" smtClean="0"/>
              <a:t>archery, bicycle racing or jumping</a:t>
            </a:r>
            <a:r>
              <a:rPr lang="en-US" sz="2600" dirty="0"/>
              <a:t>, off-trail </a:t>
            </a:r>
            <a:r>
              <a:rPr lang="en-US" sz="2600" dirty="0" smtClean="0"/>
              <a:t>bicycling, boat racing, cross-country </a:t>
            </a:r>
            <a:r>
              <a:rPr lang="en-US" sz="2600" dirty="0"/>
              <a:t>and downhill skiing, sledding, </a:t>
            </a:r>
            <a:r>
              <a:rPr lang="en-US" sz="2600" dirty="0" smtClean="0"/>
              <a:t>tobogganing equine activities, </a:t>
            </a:r>
          </a:p>
          <a:p>
            <a:pPr algn="just"/>
            <a:r>
              <a:rPr lang="en-US" sz="2600" dirty="0" smtClean="0"/>
              <a:t>hang gliding, kayaking</a:t>
            </a:r>
            <a:r>
              <a:rPr lang="en-US" sz="2600" dirty="0"/>
              <a:t>, </a:t>
            </a:r>
            <a:r>
              <a:rPr lang="en-US" sz="2600" dirty="0" smtClean="0"/>
              <a:t>motorized vehicle racing, off-road motorcycling or four-wheel driving of any kind, orienteering, pistol and rifle shooting, </a:t>
            </a:r>
          </a:p>
          <a:p>
            <a:pPr algn="just"/>
            <a:r>
              <a:rPr lang="en-US" sz="2600" dirty="0" smtClean="0"/>
              <a:t>rock climbing, </a:t>
            </a:r>
            <a:r>
              <a:rPr lang="en-US" sz="2600" dirty="0" err="1" smtClean="0"/>
              <a:t>rocketeering</a:t>
            </a:r>
            <a:r>
              <a:rPr lang="en-US" sz="2600" dirty="0" smtClean="0"/>
              <a:t>, rodeo, spelunking, sky diving, sport parachuting, body contact sports, surfing, </a:t>
            </a:r>
          </a:p>
          <a:p>
            <a:pPr algn="just"/>
            <a:r>
              <a:rPr lang="en-US" sz="2600" dirty="0" err="1" smtClean="0"/>
              <a:t>trampolining</a:t>
            </a:r>
            <a:r>
              <a:rPr lang="en-US" sz="2600" dirty="0" smtClean="0"/>
              <a:t>, tree climbing, tree rope swinging where the person or persons furnished their own rope, water skiing, white water rafting, and wind surfing. </a:t>
            </a:r>
          </a:p>
          <a:p>
            <a:pPr marL="0" indent="0">
              <a:buNone/>
            </a:pPr>
            <a:endParaRPr lang="en-US" dirty="0" smtClean="0"/>
          </a:p>
          <a:p>
            <a:endParaRPr lang="en-US" dirty="0"/>
          </a:p>
        </p:txBody>
      </p:sp>
    </p:spTree>
    <p:extLst>
      <p:ext uri="{BB962C8B-B14F-4D97-AF65-F5344CB8AC3E}">
        <p14:creationId xmlns:p14="http://schemas.microsoft.com/office/powerpoint/2010/main" val="577316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 with Hazardous Activities</a:t>
            </a:r>
            <a:endParaRPr lang="en-US" dirty="0"/>
          </a:p>
        </p:txBody>
      </p:sp>
      <p:sp>
        <p:nvSpPr>
          <p:cNvPr id="3" name="Content Placeholder 2"/>
          <p:cNvSpPr>
            <a:spLocks noGrp="1"/>
          </p:cNvSpPr>
          <p:nvPr>
            <p:ph idx="1"/>
          </p:nvPr>
        </p:nvSpPr>
        <p:spPr/>
        <p:txBody>
          <a:bodyPr>
            <a:normAutofit/>
          </a:bodyPr>
          <a:lstStyle/>
          <a:p>
            <a:endParaRPr lang="en-US" dirty="0"/>
          </a:p>
          <a:p>
            <a:r>
              <a:rPr lang="en-US" dirty="0"/>
              <a:t>  (c) Notwithstanding the provisions of subsection (a), this Section does not limit liability which would otherwise exist for any of the following: </a:t>
            </a:r>
          </a:p>
          <a:p>
            <a:pPr lvl="1"/>
            <a:r>
              <a:rPr lang="en-US" dirty="0" smtClean="0"/>
              <a:t>(</a:t>
            </a:r>
            <a:r>
              <a:rPr lang="en-US" dirty="0"/>
              <a:t>1) Failure of the local public entity or public </a:t>
            </a:r>
            <a:r>
              <a:rPr lang="en-US" dirty="0" smtClean="0"/>
              <a:t>employee </a:t>
            </a:r>
            <a:r>
              <a:rPr lang="en-US" dirty="0"/>
              <a:t>to guard or warn of a </a:t>
            </a:r>
            <a:r>
              <a:rPr lang="en-US" i="1" dirty="0"/>
              <a:t>dangerous condition </a:t>
            </a:r>
            <a:r>
              <a:rPr lang="en-US" dirty="0"/>
              <a:t>of which it has </a:t>
            </a:r>
            <a:r>
              <a:rPr lang="en-US" i="1" dirty="0"/>
              <a:t>actual or constructive notice </a:t>
            </a:r>
            <a:r>
              <a:rPr lang="en-US" dirty="0"/>
              <a:t>and of which the participant does not have nor can be reasonably expected to have had notice. </a:t>
            </a:r>
          </a:p>
          <a:p>
            <a:pPr lvl="1"/>
            <a:r>
              <a:rPr lang="en-US" dirty="0" smtClean="0"/>
              <a:t> </a:t>
            </a:r>
            <a:r>
              <a:rPr lang="en-US" dirty="0"/>
              <a:t>(2) An act of </a:t>
            </a:r>
            <a:r>
              <a:rPr lang="en-US" i="1" dirty="0"/>
              <a:t>willful and wanton conduct </a:t>
            </a:r>
            <a:r>
              <a:rPr lang="en-US" dirty="0"/>
              <a:t>by a public </a:t>
            </a:r>
            <a:r>
              <a:rPr lang="en-US" dirty="0" smtClean="0"/>
              <a:t>entity </a:t>
            </a:r>
            <a:r>
              <a:rPr lang="en-US" dirty="0"/>
              <a:t>or a public employee which is a proximate cause of the </a:t>
            </a:r>
            <a:r>
              <a:rPr lang="en-US" dirty="0" smtClean="0"/>
              <a:t>injury. </a:t>
            </a:r>
            <a:endParaRPr lang="en-US" dirty="0"/>
          </a:p>
          <a:p>
            <a:endParaRPr lang="en-US" dirty="0"/>
          </a:p>
          <a:p>
            <a:endParaRPr lang="en-US" dirty="0"/>
          </a:p>
        </p:txBody>
      </p:sp>
    </p:spTree>
    <p:extLst>
      <p:ext uri="{BB962C8B-B14F-4D97-AF65-F5344CB8AC3E}">
        <p14:creationId xmlns:p14="http://schemas.microsoft.com/office/powerpoint/2010/main" val="288272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Waterways </a:t>
            </a:r>
            <a:endParaRPr lang="en-US" dirty="0"/>
          </a:p>
        </p:txBody>
      </p:sp>
      <p:sp>
        <p:nvSpPr>
          <p:cNvPr id="3" name="Content Placeholder 2"/>
          <p:cNvSpPr>
            <a:spLocks noGrp="1"/>
          </p:cNvSpPr>
          <p:nvPr>
            <p:ph idx="1"/>
          </p:nvPr>
        </p:nvSpPr>
        <p:spPr/>
        <p:txBody>
          <a:bodyPr/>
          <a:lstStyle/>
          <a:p>
            <a:r>
              <a:rPr lang="en-US" dirty="0"/>
              <a:t>Neither a local public entity nor a public employee is liable for any injury occurring on, in, or adjacent to any waterway, lake, pond, river or stream not owned, supervised, maintained, operated, managed or controlled by the local public entity. </a:t>
            </a:r>
            <a:r>
              <a:rPr lang="en-US" dirty="0" smtClean="0"/>
              <a:t>745 </a:t>
            </a:r>
            <a:r>
              <a:rPr lang="en-US" dirty="0"/>
              <a:t>ILCS </a:t>
            </a:r>
            <a:r>
              <a:rPr lang="en-US" dirty="0" smtClean="0"/>
              <a:t>10/3-110</a:t>
            </a:r>
            <a:endParaRPr lang="en-US" dirty="0"/>
          </a:p>
        </p:txBody>
      </p:sp>
    </p:spTree>
    <p:extLst>
      <p:ext uri="{BB962C8B-B14F-4D97-AF65-F5344CB8AC3E}">
        <p14:creationId xmlns:p14="http://schemas.microsoft.com/office/powerpoint/2010/main" val="2877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Adequate Police Protection</a:t>
            </a:r>
            <a:endParaRPr lang="en-US" dirty="0"/>
          </a:p>
        </p:txBody>
      </p:sp>
      <p:sp>
        <p:nvSpPr>
          <p:cNvPr id="3" name="Content Placeholder 2"/>
          <p:cNvSpPr>
            <a:spLocks noGrp="1"/>
          </p:cNvSpPr>
          <p:nvPr>
            <p:ph idx="1"/>
          </p:nvPr>
        </p:nvSpPr>
        <p:spPr/>
        <p:txBody>
          <a:bodyPr>
            <a:normAutofit/>
          </a:bodyPr>
          <a:lstStyle/>
          <a:p>
            <a:r>
              <a:rPr lang="en-US" dirty="0"/>
              <a:t> Neither a local public entity nor a public employee is liable for </a:t>
            </a:r>
            <a:r>
              <a:rPr lang="en-US" i="1" dirty="0"/>
              <a:t>failure to establish</a:t>
            </a:r>
            <a:r>
              <a:rPr lang="en-US" dirty="0"/>
              <a:t> a police department or otherwise provide police protection service or, </a:t>
            </a:r>
            <a:endParaRPr lang="en-US" dirty="0" smtClean="0"/>
          </a:p>
          <a:p>
            <a:r>
              <a:rPr lang="en-US" dirty="0" smtClean="0"/>
              <a:t>if </a:t>
            </a:r>
            <a:r>
              <a:rPr lang="en-US" dirty="0"/>
              <a:t>police protection service is provided, for </a:t>
            </a:r>
            <a:r>
              <a:rPr lang="en-US" i="1" dirty="0"/>
              <a:t>failure to provide adequate police protection or service,</a:t>
            </a:r>
            <a:r>
              <a:rPr lang="en-US" dirty="0"/>
              <a:t> </a:t>
            </a:r>
            <a:endParaRPr lang="en-US" dirty="0" smtClean="0"/>
          </a:p>
          <a:p>
            <a:r>
              <a:rPr lang="en-US" dirty="0" smtClean="0"/>
              <a:t>failure </a:t>
            </a:r>
            <a:r>
              <a:rPr lang="en-US" dirty="0"/>
              <a:t>to prevent the commission of crimes, failure to detect or solve crimes, and failure to identify or apprehend criminals. </a:t>
            </a:r>
            <a:r>
              <a:rPr lang="en-US" dirty="0" smtClean="0"/>
              <a:t>745 </a:t>
            </a:r>
            <a:r>
              <a:rPr lang="en-US" dirty="0"/>
              <a:t>ILCS </a:t>
            </a:r>
            <a:r>
              <a:rPr lang="en-US" dirty="0" smtClean="0"/>
              <a:t>10/4-102</a:t>
            </a:r>
            <a:endParaRPr lang="en-US" dirty="0"/>
          </a:p>
        </p:txBody>
      </p:sp>
    </p:spTree>
    <p:extLst>
      <p:ext uri="{BB962C8B-B14F-4D97-AF65-F5344CB8AC3E}">
        <p14:creationId xmlns:p14="http://schemas.microsoft.com/office/powerpoint/2010/main" val="308371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Jails</a:t>
            </a:r>
            <a:endParaRPr lang="en-US" dirty="0"/>
          </a:p>
        </p:txBody>
      </p:sp>
      <p:sp>
        <p:nvSpPr>
          <p:cNvPr id="3" name="Content Placeholder 2"/>
          <p:cNvSpPr>
            <a:spLocks noGrp="1"/>
          </p:cNvSpPr>
          <p:nvPr>
            <p:ph idx="1"/>
          </p:nvPr>
        </p:nvSpPr>
        <p:spPr/>
        <p:txBody>
          <a:bodyPr/>
          <a:lstStyle/>
          <a:p>
            <a:r>
              <a:rPr lang="en-US" dirty="0"/>
              <a:t> Neither a local public entity nor a public employee is liable for </a:t>
            </a:r>
            <a:r>
              <a:rPr lang="en-US" i="1" dirty="0"/>
              <a:t>failure to provide a jail, </a:t>
            </a:r>
            <a:r>
              <a:rPr lang="en-US" dirty="0"/>
              <a:t>detention or correctional facility, or if such facility is provided, for </a:t>
            </a:r>
            <a:r>
              <a:rPr lang="en-US" i="1" dirty="0"/>
              <a:t>failure to provide sufficient equipment, personnel, supervision or facilities therein</a:t>
            </a:r>
            <a:r>
              <a:rPr lang="en-US" dirty="0"/>
              <a:t>. Nothing in this Section requires the periodic inspection of prisoners. 745 ILCS 10/4-103</a:t>
            </a:r>
          </a:p>
        </p:txBody>
      </p:sp>
    </p:spTree>
    <p:extLst>
      <p:ext uri="{BB962C8B-B14F-4D97-AF65-F5344CB8AC3E}">
        <p14:creationId xmlns:p14="http://schemas.microsoft.com/office/powerpoint/2010/main" val="22708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Parole or Escaping Prisoner</a:t>
            </a:r>
            <a:endParaRPr lang="en-US" dirty="0"/>
          </a:p>
        </p:txBody>
      </p:sp>
      <p:sp>
        <p:nvSpPr>
          <p:cNvPr id="3" name="Content Placeholder 2"/>
          <p:cNvSpPr>
            <a:spLocks noGrp="1"/>
          </p:cNvSpPr>
          <p:nvPr>
            <p:ph idx="1"/>
          </p:nvPr>
        </p:nvSpPr>
        <p:spPr/>
        <p:txBody>
          <a:bodyPr/>
          <a:lstStyle/>
          <a:p>
            <a:r>
              <a:rPr lang="en-US" dirty="0"/>
              <a:t>Neither a local public entity nor a public employee is liable for: </a:t>
            </a:r>
          </a:p>
          <a:p>
            <a:r>
              <a:rPr lang="en-US" dirty="0"/>
              <a:t>    (a) Any injury resulting from determining to parole or release a prisoner, to revoke his or her parole or release, or the terms and conditions of his or her parole or release. </a:t>
            </a:r>
          </a:p>
          <a:p>
            <a:r>
              <a:rPr lang="en-US" dirty="0"/>
              <a:t>   </a:t>
            </a:r>
            <a:r>
              <a:rPr lang="en-US" dirty="0" smtClean="0"/>
              <a:t>(</a:t>
            </a:r>
            <a:r>
              <a:rPr lang="en-US" dirty="0"/>
              <a:t>b) Any injury inflicted by an escaped or escaping prisoner. </a:t>
            </a:r>
            <a:endParaRPr lang="en-US" dirty="0" smtClean="0"/>
          </a:p>
          <a:p>
            <a:pPr marL="0" indent="0">
              <a:buNone/>
            </a:pPr>
            <a:r>
              <a:rPr lang="en-US" dirty="0" smtClean="0"/>
              <a:t>745 </a:t>
            </a:r>
            <a:r>
              <a:rPr lang="en-US" dirty="0"/>
              <a:t>ILCS </a:t>
            </a:r>
            <a:r>
              <a:rPr lang="en-US" dirty="0" smtClean="0"/>
              <a:t>10/4-106 </a:t>
            </a:r>
            <a:endParaRPr lang="en-US" dirty="0"/>
          </a:p>
        </p:txBody>
      </p:sp>
    </p:spTree>
    <p:extLst>
      <p:ext uri="{BB962C8B-B14F-4D97-AF65-F5344CB8AC3E}">
        <p14:creationId xmlns:p14="http://schemas.microsoft.com/office/powerpoint/2010/main" val="288119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to Arrest</a:t>
            </a:r>
            <a:endParaRPr lang="en-US" dirty="0"/>
          </a:p>
        </p:txBody>
      </p:sp>
      <p:sp>
        <p:nvSpPr>
          <p:cNvPr id="3" name="Content Placeholder 2"/>
          <p:cNvSpPr>
            <a:spLocks noGrp="1"/>
          </p:cNvSpPr>
          <p:nvPr>
            <p:ph idx="1"/>
          </p:nvPr>
        </p:nvSpPr>
        <p:spPr/>
        <p:txBody>
          <a:bodyPr/>
          <a:lstStyle/>
          <a:p>
            <a:r>
              <a:rPr lang="en-US" dirty="0"/>
              <a:t>Neither a local public entity nor a public employee is liable for an injury caused by the failure to make an arrest or by releasing a person in custody. </a:t>
            </a:r>
            <a:r>
              <a:rPr lang="en-US" dirty="0" smtClean="0"/>
              <a:t>745 </a:t>
            </a:r>
            <a:r>
              <a:rPr lang="en-US" dirty="0"/>
              <a:t>ILCS </a:t>
            </a:r>
            <a:r>
              <a:rPr lang="en-US" dirty="0" smtClean="0"/>
              <a:t>10/4-107  </a:t>
            </a:r>
            <a:endParaRPr lang="en-US" dirty="0"/>
          </a:p>
        </p:txBody>
      </p:sp>
    </p:spTree>
    <p:extLst>
      <p:ext uri="{BB962C8B-B14F-4D97-AF65-F5344CB8AC3E}">
        <p14:creationId xmlns:p14="http://schemas.microsoft.com/office/powerpoint/2010/main" val="359082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the Communication of Disease</a:t>
            </a:r>
            <a:endParaRPr lang="en-US" dirty="0"/>
          </a:p>
        </p:txBody>
      </p:sp>
      <p:sp>
        <p:nvSpPr>
          <p:cNvPr id="3" name="Content Placeholder 2"/>
          <p:cNvSpPr>
            <a:spLocks noGrp="1"/>
          </p:cNvSpPr>
          <p:nvPr>
            <p:ph idx="1"/>
          </p:nvPr>
        </p:nvSpPr>
        <p:spPr/>
        <p:txBody>
          <a:bodyPr>
            <a:normAutofit lnSpcReduction="10000"/>
          </a:bodyPr>
          <a:lstStyle/>
          <a:p>
            <a:r>
              <a:rPr lang="en-US" dirty="0" smtClean="0"/>
              <a:t> (a</a:t>
            </a:r>
            <a:r>
              <a:rPr lang="en-US" dirty="0"/>
              <a:t>) Neither a local public entity nor a public employee is liable for an injury resulting from the policy decision to perform or not to perform any act to promote the public health of the community </a:t>
            </a:r>
            <a:r>
              <a:rPr lang="en-US" i="1" dirty="0"/>
              <a:t>by preventing disease or controlling the communication of disease within the community </a:t>
            </a:r>
            <a:r>
              <a:rPr lang="en-US" dirty="0"/>
              <a:t>if such decision was the result of the exercise of discretion vested in the local public entity or the public employee</a:t>
            </a:r>
            <a:r>
              <a:rPr lang="en-US" i="1" dirty="0"/>
              <a:t>, whether or not such discretion was abused. </a:t>
            </a:r>
          </a:p>
          <a:p>
            <a:r>
              <a:rPr lang="en-US" dirty="0"/>
              <a:t> </a:t>
            </a:r>
            <a:r>
              <a:rPr lang="en-US" dirty="0" smtClean="0"/>
              <a:t>(</a:t>
            </a:r>
            <a:r>
              <a:rPr lang="en-US" dirty="0"/>
              <a:t>b) Neither a local public entity nor a public employee is liable for an injury caused by an act or omission in </a:t>
            </a:r>
            <a:r>
              <a:rPr lang="en-US" i="1" dirty="0"/>
              <a:t>carrying out with due care a decision described in subdivision (</a:t>
            </a:r>
            <a:r>
              <a:rPr lang="en-US" dirty="0"/>
              <a:t>a). </a:t>
            </a:r>
            <a:r>
              <a:rPr lang="en-US" dirty="0" smtClean="0"/>
              <a:t>745 </a:t>
            </a:r>
            <a:r>
              <a:rPr lang="en-US" dirty="0"/>
              <a:t>ILCS </a:t>
            </a:r>
            <a:r>
              <a:rPr lang="en-US" dirty="0" smtClean="0"/>
              <a:t>10/6-104</a:t>
            </a:r>
            <a:endParaRPr lang="en-US" dirty="0"/>
          </a:p>
        </p:txBody>
      </p:sp>
    </p:spTree>
    <p:extLst>
      <p:ext uri="{BB962C8B-B14F-4D97-AF65-F5344CB8AC3E}">
        <p14:creationId xmlns:p14="http://schemas.microsoft.com/office/powerpoint/2010/main" val="319412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Examination</a:t>
            </a:r>
            <a:endParaRPr lang="en-US" dirty="0"/>
          </a:p>
        </p:txBody>
      </p:sp>
      <p:sp>
        <p:nvSpPr>
          <p:cNvPr id="3" name="Content Placeholder 2"/>
          <p:cNvSpPr>
            <a:spLocks noGrp="1"/>
          </p:cNvSpPr>
          <p:nvPr>
            <p:ph idx="1"/>
          </p:nvPr>
        </p:nvSpPr>
        <p:spPr/>
        <p:txBody>
          <a:bodyPr/>
          <a:lstStyle/>
          <a:p>
            <a:r>
              <a:rPr lang="en-US" dirty="0"/>
              <a:t>Neither a local public entity nor a public employee acting within the scope of his employment is liable for injury caused by the failure to </a:t>
            </a:r>
            <a:r>
              <a:rPr lang="en-US" i="1" dirty="0"/>
              <a:t>make a physical or mental examination</a:t>
            </a:r>
            <a:r>
              <a:rPr lang="en-US" dirty="0"/>
              <a:t>, </a:t>
            </a:r>
            <a:r>
              <a:rPr lang="en-US" dirty="0" smtClean="0"/>
              <a:t>or </a:t>
            </a:r>
            <a:r>
              <a:rPr lang="en-US" dirty="0"/>
              <a:t>to make an </a:t>
            </a:r>
            <a:r>
              <a:rPr lang="en-US" i="1" dirty="0"/>
              <a:t>adequate physical or mental examination </a:t>
            </a:r>
            <a:r>
              <a:rPr lang="en-US" dirty="0"/>
              <a:t>of any person </a:t>
            </a:r>
            <a:endParaRPr lang="en-US" dirty="0" smtClean="0"/>
          </a:p>
          <a:p>
            <a:r>
              <a:rPr lang="en-US" dirty="0" smtClean="0"/>
              <a:t>for </a:t>
            </a:r>
            <a:r>
              <a:rPr lang="en-US" dirty="0"/>
              <a:t>the purpose of determining whether such person has a disease or physical or mental condition that </a:t>
            </a:r>
            <a:r>
              <a:rPr lang="en-US" i="1" dirty="0"/>
              <a:t>would constitute a hazard to the health or safety of himself or others</a:t>
            </a:r>
            <a:r>
              <a:rPr lang="en-US" dirty="0"/>
              <a:t>. </a:t>
            </a:r>
            <a:r>
              <a:rPr lang="en-US" dirty="0" smtClean="0"/>
              <a:t>745 </a:t>
            </a:r>
            <a:r>
              <a:rPr lang="en-US" dirty="0"/>
              <a:t>ILCS </a:t>
            </a:r>
            <a:r>
              <a:rPr lang="en-US" dirty="0" smtClean="0"/>
              <a:t>10/6-105</a:t>
            </a:r>
            <a:endParaRPr lang="en-US" dirty="0"/>
          </a:p>
        </p:txBody>
      </p:sp>
    </p:spTree>
    <p:extLst>
      <p:ext uri="{BB962C8B-B14F-4D97-AF65-F5344CB8AC3E}">
        <p14:creationId xmlns:p14="http://schemas.microsoft.com/office/powerpoint/2010/main" val="40931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Diagnosis </a:t>
            </a:r>
            <a:r>
              <a:rPr lang="en-US" dirty="0" smtClean="0"/>
              <a:t>of Mental </a:t>
            </a:r>
            <a:r>
              <a:rPr lang="en-US" dirty="0" smtClean="0"/>
              <a:t>Illness</a:t>
            </a:r>
            <a:endParaRPr lang="en-US" dirty="0"/>
          </a:p>
        </p:txBody>
      </p:sp>
      <p:sp>
        <p:nvSpPr>
          <p:cNvPr id="3" name="Content Placeholder 2"/>
          <p:cNvSpPr>
            <a:spLocks noGrp="1"/>
          </p:cNvSpPr>
          <p:nvPr>
            <p:ph idx="1"/>
          </p:nvPr>
        </p:nvSpPr>
        <p:spPr>
          <a:xfrm>
            <a:off x="1295401" y="2556932"/>
            <a:ext cx="9601196" cy="4086756"/>
          </a:xfrm>
        </p:spPr>
        <p:txBody>
          <a:bodyPr>
            <a:noAutofit/>
          </a:bodyPr>
          <a:lstStyle/>
          <a:p>
            <a:r>
              <a:rPr lang="en-US" dirty="0" smtClean="0"/>
              <a:t>Neither </a:t>
            </a:r>
            <a:r>
              <a:rPr lang="en-US" dirty="0"/>
              <a:t>a local public entity nor a public employee acting within the scope of his employment is liable for injury resulting from </a:t>
            </a:r>
            <a:r>
              <a:rPr lang="en-US" i="1" dirty="0"/>
              <a:t>diagnosing or failing to diagnose that a person is afflicted with mental or physical illness or addiction </a:t>
            </a:r>
            <a:r>
              <a:rPr lang="en-US" dirty="0"/>
              <a:t>or from failing to prescribe for mental or physical illness or addiction. </a:t>
            </a:r>
          </a:p>
          <a:p>
            <a:r>
              <a:rPr lang="en-US" dirty="0" smtClean="0"/>
              <a:t> Neither </a:t>
            </a:r>
            <a:r>
              <a:rPr lang="en-US" dirty="0"/>
              <a:t>a local public entity nor a public employee acting within the scope of his employment is liable for </a:t>
            </a:r>
            <a:r>
              <a:rPr lang="en-US" i="1" dirty="0"/>
              <a:t>administering with due care the treatment prescribed for mental or physical illness </a:t>
            </a:r>
            <a:r>
              <a:rPr lang="en-US" dirty="0"/>
              <a:t>or addiction. </a:t>
            </a:r>
          </a:p>
        </p:txBody>
      </p:sp>
    </p:spTree>
    <p:extLst>
      <p:ext uri="{BB962C8B-B14F-4D97-AF65-F5344CB8AC3E}">
        <p14:creationId xmlns:p14="http://schemas.microsoft.com/office/powerpoint/2010/main" val="188015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28" y="755127"/>
            <a:ext cx="10008524" cy="5262979"/>
          </a:xfrm>
          <a:prstGeom prst="rect">
            <a:avLst/>
          </a:prstGeom>
        </p:spPr>
        <p:txBody>
          <a:bodyPr wrap="square">
            <a:spAutoFit/>
          </a:bodyPr>
          <a:lstStyle/>
          <a:p>
            <a:r>
              <a:rPr lang="en-US" sz="2800" dirty="0" smtClean="0"/>
              <a:t>There are many other  </a:t>
            </a:r>
            <a:r>
              <a:rPr lang="en-US" sz="2800" dirty="0"/>
              <a:t>immunities </a:t>
            </a:r>
            <a:r>
              <a:rPr lang="en-US" sz="2800" dirty="0" smtClean="0"/>
              <a:t>under 745 </a:t>
            </a:r>
            <a:r>
              <a:rPr lang="en-US" sz="2800" dirty="0"/>
              <a:t>ILCS </a:t>
            </a:r>
            <a:r>
              <a:rPr lang="en-US" sz="2800" dirty="0" smtClean="0"/>
              <a:t>5:</a:t>
            </a:r>
          </a:p>
          <a:p>
            <a:r>
              <a:rPr lang="en-US" sz="2800" dirty="0" smtClean="0"/>
              <a:t>      </a:t>
            </a:r>
          </a:p>
          <a:p>
            <a:r>
              <a:rPr lang="en-US" sz="2800" dirty="0" smtClean="0"/>
              <a:t>• </a:t>
            </a:r>
            <a:r>
              <a:rPr lang="en-US" sz="2800" dirty="0"/>
              <a:t>County Engineer and Highway Superintendent Liability </a:t>
            </a:r>
            <a:r>
              <a:rPr lang="en-US" sz="2800" dirty="0" smtClean="0"/>
              <a:t>Act, Public </a:t>
            </a:r>
            <a:r>
              <a:rPr lang="en-US" sz="2800" dirty="0"/>
              <a:t>and Appellate Defender Immunity </a:t>
            </a:r>
            <a:r>
              <a:rPr lang="en-US" sz="2800" dirty="0" smtClean="0"/>
              <a:t>Act</a:t>
            </a:r>
            <a:endParaRPr lang="en-US" sz="2800" dirty="0"/>
          </a:p>
          <a:p>
            <a:r>
              <a:rPr lang="en-US" sz="2800" dirty="0" smtClean="0"/>
              <a:t>•Baseball </a:t>
            </a:r>
            <a:r>
              <a:rPr lang="en-US" sz="2800" dirty="0"/>
              <a:t>Facility Liability </a:t>
            </a:r>
            <a:r>
              <a:rPr lang="en-US" sz="2800" dirty="0" smtClean="0"/>
              <a:t>Act, Blood </a:t>
            </a:r>
            <a:r>
              <a:rPr lang="en-US" sz="2800" dirty="0"/>
              <a:t>and Organ Transaction Liability </a:t>
            </a:r>
            <a:r>
              <a:rPr lang="en-US" sz="2800" dirty="0" smtClean="0"/>
              <a:t>Act, Bowling </a:t>
            </a:r>
            <a:r>
              <a:rPr lang="en-US" sz="2800" dirty="0"/>
              <a:t>Center </a:t>
            </a:r>
            <a:r>
              <a:rPr lang="en-US" sz="2800" dirty="0" smtClean="0"/>
              <a:t>Act</a:t>
            </a:r>
            <a:endParaRPr lang="en-US" sz="2800" dirty="0"/>
          </a:p>
          <a:p>
            <a:r>
              <a:rPr lang="en-US" sz="2800" dirty="0" smtClean="0"/>
              <a:t>•Equine </a:t>
            </a:r>
            <a:r>
              <a:rPr lang="en-US" sz="2800" dirty="0"/>
              <a:t>Activity Liability </a:t>
            </a:r>
            <a:r>
              <a:rPr lang="en-US" sz="2800" dirty="0" smtClean="0"/>
              <a:t>Act</a:t>
            </a:r>
            <a:endParaRPr lang="en-US" sz="2800" dirty="0"/>
          </a:p>
          <a:p>
            <a:r>
              <a:rPr lang="en-US" sz="2800" dirty="0" smtClean="0"/>
              <a:t>•Good </a:t>
            </a:r>
            <a:r>
              <a:rPr lang="en-US" sz="2800" dirty="0" smtClean="0"/>
              <a:t>Samaritan, Good </a:t>
            </a:r>
            <a:r>
              <a:rPr lang="en-US" sz="2800" dirty="0"/>
              <a:t>Samaritan Food Donor </a:t>
            </a:r>
            <a:r>
              <a:rPr lang="en-US" sz="2800" dirty="0" smtClean="0"/>
              <a:t>Act, Good </a:t>
            </a:r>
            <a:r>
              <a:rPr lang="en-US" sz="2800" dirty="0"/>
              <a:t>Samaritan Medical Equipment Donor </a:t>
            </a:r>
            <a:r>
              <a:rPr lang="en-US" sz="2800" dirty="0" smtClean="0"/>
              <a:t>Act</a:t>
            </a:r>
            <a:endParaRPr lang="en-US" sz="2800" dirty="0"/>
          </a:p>
          <a:p>
            <a:r>
              <a:rPr lang="en-US" sz="2800" dirty="0" smtClean="0"/>
              <a:t>•Recreational </a:t>
            </a:r>
            <a:r>
              <a:rPr lang="en-US" sz="2800" dirty="0"/>
              <a:t>Use of Land and Water Areas </a:t>
            </a:r>
            <a:r>
              <a:rPr lang="en-US" sz="2800" dirty="0" smtClean="0"/>
              <a:t>Act</a:t>
            </a:r>
            <a:endParaRPr lang="en-US" sz="2800" dirty="0"/>
          </a:p>
          <a:p>
            <a:r>
              <a:rPr lang="en-US" sz="2800" dirty="0" smtClean="0"/>
              <a:t>•Roller </a:t>
            </a:r>
            <a:r>
              <a:rPr lang="en-US" sz="2800" dirty="0"/>
              <a:t>Skating Rink Safety </a:t>
            </a:r>
            <a:r>
              <a:rPr lang="en-US" sz="2800" dirty="0" smtClean="0"/>
              <a:t>Act, Snow </a:t>
            </a:r>
            <a:r>
              <a:rPr lang="en-US" sz="2800" dirty="0"/>
              <a:t>and Ice Removal </a:t>
            </a:r>
            <a:r>
              <a:rPr lang="en-US" sz="2800" dirty="0" smtClean="0"/>
              <a:t>Act, Sports </a:t>
            </a:r>
            <a:r>
              <a:rPr lang="en-US" sz="2800" dirty="0"/>
              <a:t>Volunteer Immunity </a:t>
            </a:r>
            <a:r>
              <a:rPr lang="en-US" sz="2800" dirty="0" smtClean="0"/>
              <a:t>Act, Hockey </a:t>
            </a:r>
            <a:r>
              <a:rPr lang="en-US" sz="2800" dirty="0"/>
              <a:t>Facility </a:t>
            </a:r>
            <a:r>
              <a:rPr lang="en-US" sz="2800" dirty="0" smtClean="0"/>
              <a:t>Liability Act</a:t>
            </a:r>
            <a:endParaRPr lang="en-US" sz="2800" dirty="0"/>
          </a:p>
        </p:txBody>
      </p:sp>
    </p:spTree>
    <p:extLst>
      <p:ext uri="{BB962C8B-B14F-4D97-AF65-F5344CB8AC3E}">
        <p14:creationId xmlns:p14="http://schemas.microsoft.com/office/powerpoint/2010/main" val="316916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Treatment</a:t>
            </a:r>
            <a:endParaRPr lang="en-US" dirty="0"/>
          </a:p>
        </p:txBody>
      </p:sp>
      <p:sp>
        <p:nvSpPr>
          <p:cNvPr id="3" name="Content Placeholder 2"/>
          <p:cNvSpPr>
            <a:spLocks noGrp="1"/>
          </p:cNvSpPr>
          <p:nvPr>
            <p:ph idx="1"/>
          </p:nvPr>
        </p:nvSpPr>
        <p:spPr/>
        <p:txBody>
          <a:bodyPr>
            <a:normAutofit fontScale="85000" lnSpcReduction="10000"/>
          </a:bodyPr>
          <a:lstStyle/>
          <a:p>
            <a:r>
              <a:rPr lang="en-US" i="1" dirty="0"/>
              <a:t>Nothing</a:t>
            </a:r>
            <a:r>
              <a:rPr lang="en-US" dirty="0"/>
              <a:t> in this section </a:t>
            </a:r>
            <a:r>
              <a:rPr lang="en-US" i="1" dirty="0"/>
              <a:t>exonerates </a:t>
            </a:r>
            <a:r>
              <a:rPr lang="en-US" dirty="0"/>
              <a:t>a public employee who has </a:t>
            </a:r>
            <a:r>
              <a:rPr lang="en-US" i="1" dirty="0"/>
              <a:t>undertaken to prescribe </a:t>
            </a:r>
            <a:r>
              <a:rPr lang="en-US" dirty="0"/>
              <a:t>for mental or physical illness or addiction </a:t>
            </a:r>
            <a:r>
              <a:rPr lang="en-US" i="1" dirty="0"/>
              <a:t>from liability for injury proximately caused by his negligence</a:t>
            </a:r>
            <a:r>
              <a:rPr lang="en-US" dirty="0"/>
              <a:t> or by his wrongful act in so prescribing or exonerates a local public entity whose employee, while acting in the scope of his employment, so causes such an injury. </a:t>
            </a:r>
          </a:p>
          <a:p>
            <a:r>
              <a:rPr lang="en-US" dirty="0"/>
              <a:t>Nothing in this section exonerates a public employee from liability for injury proximately caused by his negligent or wrongful act or omission in </a:t>
            </a:r>
            <a:r>
              <a:rPr lang="en-US" i="1" dirty="0"/>
              <a:t>administering any treatment prescribed for mental or physical illness or addiction </a:t>
            </a:r>
            <a:r>
              <a:rPr lang="en-US" dirty="0"/>
              <a:t>or exonerates a local public entity whose employee, while acting in the scope of his employment, so causes such an injury. 745 ILCS </a:t>
            </a:r>
            <a:r>
              <a:rPr lang="en-US" dirty="0" smtClean="0"/>
              <a:t>10/6-106</a:t>
            </a:r>
          </a:p>
          <a:p>
            <a:r>
              <a:rPr lang="en-US" dirty="0" smtClean="0"/>
              <a:t>No malpractice once treatment begins.</a:t>
            </a:r>
            <a:endParaRPr lang="en-US" dirty="0"/>
          </a:p>
          <a:p>
            <a:endParaRPr lang="en-US" dirty="0"/>
          </a:p>
        </p:txBody>
      </p:sp>
    </p:spTree>
    <p:extLst>
      <p:ext uri="{BB962C8B-B14F-4D97-AF65-F5344CB8AC3E}">
        <p14:creationId xmlns:p14="http://schemas.microsoft.com/office/powerpoint/2010/main" val="4401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Confinement for Mental Health </a:t>
            </a:r>
            <a:br>
              <a:rPr lang="en-US" dirty="0" smtClean="0"/>
            </a:br>
            <a:r>
              <a:rPr lang="en-US" dirty="0" smtClean="0"/>
              <a:t>and Addiction Treatment</a:t>
            </a:r>
            <a:endParaRPr lang="en-US" dirty="0"/>
          </a:p>
        </p:txBody>
      </p:sp>
      <p:sp>
        <p:nvSpPr>
          <p:cNvPr id="3" name="Content Placeholder 2"/>
          <p:cNvSpPr>
            <a:spLocks noGrp="1"/>
          </p:cNvSpPr>
          <p:nvPr>
            <p:ph idx="1"/>
          </p:nvPr>
        </p:nvSpPr>
        <p:spPr>
          <a:xfrm>
            <a:off x="628650" y="2556932"/>
            <a:ext cx="10815637" cy="3318936"/>
          </a:xfrm>
        </p:spPr>
        <p:txBody>
          <a:bodyPr>
            <a:normAutofit fontScale="70000" lnSpcReduction="20000"/>
          </a:bodyPr>
          <a:lstStyle/>
          <a:p>
            <a:endParaRPr lang="en-US" dirty="0"/>
          </a:p>
          <a:p>
            <a:r>
              <a:rPr lang="en-US" sz="2600" dirty="0"/>
              <a:t>(</a:t>
            </a:r>
            <a:r>
              <a:rPr lang="en-US" sz="2900" dirty="0"/>
              <a:t>a) Neither a local public entity nor a public employee acting within the scope of his employment is liable for any injury resulting from determining in accordance with any applicable enactment: </a:t>
            </a:r>
            <a:endParaRPr lang="en-US" sz="2900" dirty="0" smtClean="0"/>
          </a:p>
          <a:p>
            <a:pPr lvl="1"/>
            <a:r>
              <a:rPr lang="en-US" sz="2900" dirty="0" smtClean="0"/>
              <a:t>(</a:t>
            </a:r>
            <a:r>
              <a:rPr lang="en-US" sz="2900" dirty="0"/>
              <a:t>1) </a:t>
            </a:r>
            <a:r>
              <a:rPr lang="en-US" sz="2900" i="1" dirty="0"/>
              <a:t>Whether to confine </a:t>
            </a:r>
            <a:r>
              <a:rPr lang="en-US" sz="2900" dirty="0"/>
              <a:t>a person for mental illness or  </a:t>
            </a:r>
            <a:r>
              <a:rPr lang="en-US" sz="2900" dirty="0" smtClean="0"/>
              <a:t>addiction</a:t>
            </a:r>
            <a:r>
              <a:rPr lang="en-US" sz="2900" dirty="0"/>
              <a:t>. </a:t>
            </a:r>
            <a:endParaRPr lang="en-US" sz="2900" dirty="0" smtClean="0"/>
          </a:p>
          <a:p>
            <a:pPr lvl="1"/>
            <a:r>
              <a:rPr lang="en-US" sz="2900" dirty="0" smtClean="0"/>
              <a:t>(</a:t>
            </a:r>
            <a:r>
              <a:rPr lang="en-US" sz="2900" dirty="0"/>
              <a:t>2) </a:t>
            </a:r>
            <a:r>
              <a:rPr lang="en-US" sz="2900" i="1" dirty="0"/>
              <a:t>The terms and conditions of confinement for  </a:t>
            </a:r>
            <a:r>
              <a:rPr lang="en-US" sz="2900" i="1" dirty="0" smtClean="0"/>
              <a:t>mental </a:t>
            </a:r>
            <a:r>
              <a:rPr lang="en-US" sz="2900" i="1" dirty="0"/>
              <a:t>illness or addiction </a:t>
            </a:r>
            <a:r>
              <a:rPr lang="en-US" sz="2900" dirty="0"/>
              <a:t>in a medical facility operated or maintained by a local public entity. </a:t>
            </a:r>
            <a:r>
              <a:rPr lang="en-US" sz="2900" dirty="0" smtClean="0"/>
              <a:t>    </a:t>
            </a:r>
          </a:p>
          <a:p>
            <a:pPr lvl="1"/>
            <a:r>
              <a:rPr lang="en-US" sz="2900" dirty="0" smtClean="0"/>
              <a:t>(</a:t>
            </a:r>
            <a:r>
              <a:rPr lang="en-US" sz="2900" dirty="0"/>
              <a:t>3) </a:t>
            </a:r>
            <a:r>
              <a:rPr lang="en-US" sz="2900" i="1" dirty="0"/>
              <a:t>Whether to parole or release a person </a:t>
            </a:r>
            <a:r>
              <a:rPr lang="en-US" sz="2900" i="1" dirty="0" smtClean="0"/>
              <a:t>from confinement </a:t>
            </a:r>
            <a:r>
              <a:rPr lang="en-US" sz="2900" dirty="0"/>
              <a:t>for mental illness or addiction in a medical facility operated or maintained by a local public entity. </a:t>
            </a:r>
          </a:p>
          <a:p>
            <a:pPr marL="0" indent="0">
              <a:buNone/>
            </a:pPr>
            <a:r>
              <a:rPr lang="en-US" sz="2900" dirty="0" smtClean="0"/>
              <a:t> </a:t>
            </a:r>
            <a:r>
              <a:rPr lang="en-US" sz="2900" dirty="0" smtClean="0"/>
              <a:t>    </a:t>
            </a:r>
            <a:r>
              <a:rPr lang="en-US" sz="2900" dirty="0"/>
              <a:t>(b) Nothing in this Section exonerates a public employee from liability for false arrest or false imprisonment. </a:t>
            </a:r>
            <a:r>
              <a:rPr lang="en-US" sz="2900" dirty="0" smtClean="0"/>
              <a:t>745 </a:t>
            </a:r>
            <a:r>
              <a:rPr lang="en-US" sz="2900" dirty="0"/>
              <a:t>ILCS </a:t>
            </a:r>
            <a:r>
              <a:rPr lang="en-US" sz="2900" dirty="0" smtClean="0"/>
              <a:t>10/6-107</a:t>
            </a:r>
            <a:endParaRPr lang="en-US" sz="2900" dirty="0"/>
          </a:p>
        </p:txBody>
      </p:sp>
    </p:spTree>
    <p:extLst>
      <p:ext uri="{BB962C8B-B14F-4D97-AF65-F5344CB8AC3E}">
        <p14:creationId xmlns:p14="http://schemas.microsoft.com/office/powerpoint/2010/main" val="36935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Escaped Mental Patient</a:t>
            </a:r>
            <a:endParaRPr lang="en-US" dirty="0"/>
          </a:p>
        </p:txBody>
      </p:sp>
      <p:sp>
        <p:nvSpPr>
          <p:cNvPr id="3" name="Content Placeholder 2"/>
          <p:cNvSpPr>
            <a:spLocks noGrp="1"/>
          </p:cNvSpPr>
          <p:nvPr>
            <p:ph idx="1"/>
          </p:nvPr>
        </p:nvSpPr>
        <p:spPr/>
        <p:txBody>
          <a:bodyPr/>
          <a:lstStyle/>
          <a:p>
            <a:r>
              <a:rPr lang="en-US" dirty="0"/>
              <a:t>Neither a local public entity nor a public employee is liable for an injury caused by or to an escaping or escaped mental patient. </a:t>
            </a:r>
            <a:r>
              <a:rPr lang="en-US" dirty="0" smtClean="0"/>
              <a:t>745 </a:t>
            </a:r>
            <a:r>
              <a:rPr lang="en-US" dirty="0"/>
              <a:t>ILCS </a:t>
            </a:r>
            <a:r>
              <a:rPr lang="en-US" dirty="0" smtClean="0"/>
              <a:t>10/6-108</a:t>
            </a:r>
            <a:endParaRPr lang="en-US" dirty="0"/>
          </a:p>
        </p:txBody>
      </p:sp>
    </p:spTree>
    <p:extLst>
      <p:ext uri="{BB962C8B-B14F-4D97-AF65-F5344CB8AC3E}">
        <p14:creationId xmlns:p14="http://schemas.microsoft.com/office/powerpoint/2010/main" val="301123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to Medical Facility</a:t>
            </a:r>
            <a:endParaRPr lang="en-US" dirty="0"/>
          </a:p>
        </p:txBody>
      </p:sp>
      <p:sp>
        <p:nvSpPr>
          <p:cNvPr id="3" name="Content Placeholder 2"/>
          <p:cNvSpPr>
            <a:spLocks noGrp="1"/>
          </p:cNvSpPr>
          <p:nvPr>
            <p:ph idx="1"/>
          </p:nvPr>
        </p:nvSpPr>
        <p:spPr/>
        <p:txBody>
          <a:bodyPr/>
          <a:lstStyle/>
          <a:p>
            <a:r>
              <a:rPr lang="en-US" dirty="0"/>
              <a:t> Neither a local public entity nor a public employee acting in the scope of his employment is liable for an injury resulting </a:t>
            </a:r>
            <a:r>
              <a:rPr lang="en-US" i="1" dirty="0"/>
              <a:t>from the failure to admit a person </a:t>
            </a:r>
            <a:r>
              <a:rPr lang="en-US" dirty="0"/>
              <a:t>to a medical facility operated or maintained by a local public entity. </a:t>
            </a:r>
            <a:r>
              <a:rPr lang="en-US" dirty="0" smtClean="0"/>
              <a:t>745 </a:t>
            </a:r>
            <a:r>
              <a:rPr lang="en-US" dirty="0"/>
              <a:t>ILCS </a:t>
            </a:r>
            <a:r>
              <a:rPr lang="en-US" dirty="0" smtClean="0"/>
              <a:t>10/6-109 </a:t>
            </a:r>
            <a:endParaRPr lang="en-US" dirty="0"/>
          </a:p>
        </p:txBody>
      </p:sp>
    </p:spTree>
    <p:extLst>
      <p:ext uri="{BB962C8B-B14F-4D97-AF65-F5344CB8AC3E}">
        <p14:creationId xmlns:p14="http://schemas.microsoft.com/office/powerpoint/2010/main" val="8829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Agreements with other Entities</a:t>
            </a:r>
            <a:endParaRPr lang="en-US" dirty="0"/>
          </a:p>
        </p:txBody>
      </p:sp>
      <p:sp>
        <p:nvSpPr>
          <p:cNvPr id="3" name="Content Placeholder 2"/>
          <p:cNvSpPr>
            <a:spLocks noGrp="1"/>
          </p:cNvSpPr>
          <p:nvPr>
            <p:ph idx="1"/>
          </p:nvPr>
        </p:nvSpPr>
        <p:spPr>
          <a:xfrm>
            <a:off x="642938" y="2556932"/>
            <a:ext cx="10772775" cy="3318936"/>
          </a:xfrm>
        </p:spPr>
        <p:txBody>
          <a:bodyPr>
            <a:noAutofit/>
          </a:bodyPr>
          <a:lstStyle/>
          <a:p>
            <a:r>
              <a:rPr lang="en-US" sz="2000" dirty="0" smtClean="0"/>
              <a:t>When </a:t>
            </a:r>
            <a:r>
              <a:rPr lang="en-US" sz="2000" dirty="0"/>
              <a:t>permitted by law to transfer any of its functions or services to, to lease its property to or to perform any function, service or act with or for any other local public entity or employee thereof by agreement with such other local public entity, </a:t>
            </a:r>
            <a:r>
              <a:rPr lang="en-US" sz="2000" i="1" dirty="0"/>
              <a:t>a local public entity may agree with the other entity as to the manner in which liability for an injury resulting from such function, service or act is to be allocated or shared</a:t>
            </a:r>
            <a:r>
              <a:rPr lang="en-US" sz="2000" dirty="0"/>
              <a:t>. Such agreement may be expressed by resolution, contract, lease, ordinance or in any other manner provided by law. </a:t>
            </a:r>
            <a:r>
              <a:rPr lang="en-US" sz="2000" dirty="0" smtClean="0"/>
              <a:t> 745 </a:t>
            </a:r>
            <a:r>
              <a:rPr lang="en-US" sz="2000" dirty="0"/>
              <a:t>ILCS </a:t>
            </a:r>
            <a:r>
              <a:rPr lang="en-US" sz="2000" dirty="0" smtClean="0"/>
              <a:t>10/7-101 </a:t>
            </a:r>
          </a:p>
          <a:p>
            <a:r>
              <a:rPr lang="en-US" sz="2000" dirty="0" smtClean="0"/>
              <a:t>As </a:t>
            </a:r>
            <a:r>
              <a:rPr lang="en-US" sz="2000" dirty="0"/>
              <a:t>part of any agreement under this Article, the </a:t>
            </a:r>
            <a:r>
              <a:rPr lang="en-US" sz="2000" i="1" dirty="0"/>
              <a:t>local public entities may provide for contribution or indemnification by any or all o</a:t>
            </a:r>
            <a:r>
              <a:rPr lang="en-US" sz="2000" dirty="0"/>
              <a:t>f the local public entities that are parties to the agreement upon any liability arising out of the performance of the agreement. </a:t>
            </a:r>
            <a:r>
              <a:rPr lang="en-US" sz="2000" dirty="0" smtClean="0"/>
              <a:t>745 </a:t>
            </a:r>
            <a:r>
              <a:rPr lang="en-US" sz="2000" dirty="0"/>
              <a:t>ILCS </a:t>
            </a:r>
            <a:r>
              <a:rPr lang="en-US" sz="2000" dirty="0" smtClean="0"/>
              <a:t>10/7-102</a:t>
            </a:r>
            <a:endParaRPr lang="en-US" sz="2000" dirty="0"/>
          </a:p>
        </p:txBody>
      </p:sp>
    </p:spTree>
    <p:extLst>
      <p:ext uri="{BB962C8B-B14F-4D97-AF65-F5344CB8AC3E}">
        <p14:creationId xmlns:p14="http://schemas.microsoft.com/office/powerpoint/2010/main" val="244980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 Completely Waive Liability</a:t>
            </a:r>
            <a:endParaRPr lang="en-US" dirty="0"/>
          </a:p>
        </p:txBody>
      </p:sp>
      <p:sp>
        <p:nvSpPr>
          <p:cNvPr id="3" name="Content Placeholder 2"/>
          <p:cNvSpPr>
            <a:spLocks noGrp="1"/>
          </p:cNvSpPr>
          <p:nvPr>
            <p:ph idx="1"/>
          </p:nvPr>
        </p:nvSpPr>
        <p:spPr/>
        <p:txBody>
          <a:bodyPr/>
          <a:lstStyle/>
          <a:p>
            <a:r>
              <a:rPr lang="en-US" dirty="0"/>
              <a:t>This Article applies to any agreement between local public entities whether entered into before or after the effective date of this Act. </a:t>
            </a:r>
            <a:r>
              <a:rPr lang="en-US" i="1" dirty="0"/>
              <a:t>Nothing in this Article affects the right of recovery of a person</a:t>
            </a:r>
            <a:r>
              <a:rPr lang="en-US" dirty="0"/>
              <a:t> injured by a local public entity or by its employee. 745 ILCS 10/7-103</a:t>
            </a:r>
          </a:p>
          <a:p>
            <a:endParaRPr lang="en-US" dirty="0"/>
          </a:p>
        </p:txBody>
      </p:sp>
    </p:spTree>
    <p:extLst>
      <p:ext uri="{BB962C8B-B14F-4D97-AF65-F5344CB8AC3E}">
        <p14:creationId xmlns:p14="http://schemas.microsoft.com/office/powerpoint/2010/main" val="11882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 of Limitations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 </a:t>
            </a:r>
            <a:r>
              <a:rPr lang="en-US" dirty="0"/>
              <a:t>civil action other than an action described in subsection (b) may be commenced in any court against a local entity or any of its employees for any injury unless it is commenced </a:t>
            </a:r>
            <a:r>
              <a:rPr lang="en-US" i="1" dirty="0"/>
              <a:t>within one year </a:t>
            </a:r>
            <a:r>
              <a:rPr lang="en-US" dirty="0"/>
              <a:t>from the date that the injury was received or the cause of action accrued. </a:t>
            </a:r>
          </a:p>
          <a:p>
            <a:r>
              <a:rPr lang="en-US" dirty="0" smtClean="0"/>
              <a:t> No </a:t>
            </a:r>
            <a:r>
              <a:rPr lang="en-US" dirty="0"/>
              <a:t>action for damages for injury or death against any local public entity or public employee, whether based upon tort, or breach of contract, or otherwise, </a:t>
            </a:r>
            <a:r>
              <a:rPr lang="en-US" i="1" dirty="0"/>
              <a:t>arising out of patient care shall be brought more than 2 years after the date</a:t>
            </a:r>
            <a:r>
              <a:rPr lang="en-US" dirty="0"/>
              <a:t> on which the claimant knew, or through the use of reasonable diligence should have known, or received notice in writing of the existence of the injury or death for which damages are sought in the action, whichever of those dates occurs first, but in no event shall such an action be brought more than 4 years after the date on which occurred the act or omission or occurrence alleged in the action to have been the cause of the injury or death. </a:t>
            </a:r>
          </a:p>
        </p:txBody>
      </p:sp>
    </p:spTree>
    <p:extLst>
      <p:ext uri="{BB962C8B-B14F-4D97-AF65-F5344CB8AC3E}">
        <p14:creationId xmlns:p14="http://schemas.microsoft.com/office/powerpoint/2010/main" val="22422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Settlement of Lawsuits</a:t>
            </a:r>
            <a:endParaRPr lang="en-US" dirty="0"/>
          </a:p>
        </p:txBody>
      </p:sp>
      <p:sp>
        <p:nvSpPr>
          <p:cNvPr id="3" name="Content Placeholder 2"/>
          <p:cNvSpPr>
            <a:spLocks noGrp="1"/>
          </p:cNvSpPr>
          <p:nvPr>
            <p:ph idx="1"/>
          </p:nvPr>
        </p:nvSpPr>
        <p:spPr/>
        <p:txBody>
          <a:bodyPr>
            <a:normAutofit lnSpcReduction="10000"/>
          </a:bodyPr>
          <a:lstStyle/>
          <a:p>
            <a:r>
              <a:rPr lang="en-US" dirty="0"/>
              <a:t> A local public entity is </a:t>
            </a:r>
            <a:r>
              <a:rPr lang="en-US" i="1" dirty="0"/>
              <a:t>empowered and directed </a:t>
            </a:r>
            <a:r>
              <a:rPr lang="en-US" dirty="0"/>
              <a:t>to pay any tort judgment or settlement for compensatory damages (and may pay any associated attorney's fees and costs) for which it or an employee while acting within the scope of his employment is liable in the manner provided in this Article. </a:t>
            </a:r>
            <a:endParaRPr lang="en-US" dirty="0" smtClean="0"/>
          </a:p>
          <a:p>
            <a:r>
              <a:rPr lang="en-US" dirty="0" smtClean="0"/>
              <a:t>A </a:t>
            </a:r>
            <a:r>
              <a:rPr lang="en-US" dirty="0"/>
              <a:t>local public entity </a:t>
            </a:r>
            <a:r>
              <a:rPr lang="en-US" i="1" dirty="0"/>
              <a:t>may make payments to settle or compromise </a:t>
            </a:r>
            <a:r>
              <a:rPr lang="en-US" dirty="0"/>
              <a:t>a claim or action which has been or might be filed or instituted against it when the governing body or person vested by law or ordinance with authority to make over-all policy decisions for such entity considers it advisable to enter into such a settlement or compromise. </a:t>
            </a:r>
            <a:r>
              <a:rPr lang="en-US" dirty="0" smtClean="0"/>
              <a:t>745 </a:t>
            </a:r>
            <a:r>
              <a:rPr lang="en-US" dirty="0"/>
              <a:t>ILCS </a:t>
            </a:r>
            <a:r>
              <a:rPr lang="en-US" dirty="0" smtClean="0"/>
              <a:t>10/9-102 </a:t>
            </a:r>
            <a:endParaRPr lang="en-US" dirty="0"/>
          </a:p>
        </p:txBody>
      </p:sp>
    </p:spTree>
    <p:extLst>
      <p:ext uri="{BB962C8B-B14F-4D97-AF65-F5344CB8AC3E}">
        <p14:creationId xmlns:p14="http://schemas.microsoft.com/office/powerpoint/2010/main" val="90432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a:t>
            </a:r>
            <a:endParaRPr lang="en-US" dirty="0"/>
          </a:p>
        </p:txBody>
      </p:sp>
      <p:sp>
        <p:nvSpPr>
          <p:cNvPr id="3" name="Content Placeholder 2"/>
          <p:cNvSpPr>
            <a:spLocks noGrp="1"/>
          </p:cNvSpPr>
          <p:nvPr>
            <p:ph idx="1"/>
          </p:nvPr>
        </p:nvSpPr>
        <p:spPr/>
        <p:txBody>
          <a:bodyPr/>
          <a:lstStyle/>
          <a:p>
            <a:pPr marL="0" indent="0">
              <a:buNone/>
            </a:pPr>
            <a:r>
              <a:rPr lang="en-US" dirty="0" smtClean="0"/>
              <a:t>Counties may purchase insurance to cover these losses, or participate in an insurance risk pool.  Counties may also self-insure against these losses</a:t>
            </a:r>
            <a:r>
              <a:rPr lang="en-US" dirty="0"/>
              <a:t>. 745 ILCS 10/9-103</a:t>
            </a:r>
          </a:p>
        </p:txBody>
      </p:sp>
    </p:spTree>
    <p:extLst>
      <p:ext uri="{BB962C8B-B14F-4D97-AF65-F5344CB8AC3E}">
        <p14:creationId xmlns:p14="http://schemas.microsoft.com/office/powerpoint/2010/main" val="106506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Settlement Agreements</a:t>
            </a:r>
            <a:endParaRPr lang="en-US" dirty="0"/>
          </a:p>
        </p:txBody>
      </p:sp>
      <p:sp>
        <p:nvSpPr>
          <p:cNvPr id="3" name="Content Placeholder 2"/>
          <p:cNvSpPr>
            <a:spLocks noGrp="1"/>
          </p:cNvSpPr>
          <p:nvPr>
            <p:ph idx="1"/>
          </p:nvPr>
        </p:nvSpPr>
        <p:spPr/>
        <p:txBody>
          <a:bodyPr/>
          <a:lstStyle/>
          <a:p>
            <a:r>
              <a:rPr lang="en-US" dirty="0" smtClean="0"/>
              <a:t>If there is an unreasonable financial hardship, determined by a hearing in Court, a County can petition to pay the judgment in installments.  A County can also voluntarily enter into settlement agreements. 745 </a:t>
            </a:r>
            <a:r>
              <a:rPr lang="en-US" dirty="0"/>
              <a:t>ILCS 10/9-104</a:t>
            </a:r>
          </a:p>
        </p:txBody>
      </p:sp>
    </p:spTree>
    <p:extLst>
      <p:ext uri="{BB962C8B-B14F-4D97-AF65-F5344CB8AC3E}">
        <p14:creationId xmlns:p14="http://schemas.microsoft.com/office/powerpoint/2010/main" val="280730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 Judgment</a:t>
            </a:r>
            <a:endParaRPr lang="en-US" dirty="0"/>
          </a:p>
        </p:txBody>
      </p:sp>
      <p:sp>
        <p:nvSpPr>
          <p:cNvPr id="3" name="Content Placeholder 2"/>
          <p:cNvSpPr>
            <a:spLocks noGrp="1"/>
          </p:cNvSpPr>
          <p:nvPr>
            <p:ph idx="1"/>
          </p:nvPr>
        </p:nvSpPr>
        <p:spPr/>
        <p:txBody>
          <a:bodyPr/>
          <a:lstStyle/>
          <a:p>
            <a:r>
              <a:rPr lang="en-US" dirty="0"/>
              <a:t>Tort </a:t>
            </a:r>
            <a:r>
              <a:rPr lang="en-US" dirty="0" smtClean="0"/>
              <a:t>judgment </a:t>
            </a:r>
            <a:r>
              <a:rPr lang="en-US" dirty="0"/>
              <a:t>means a final judgment founded on an injury, as defined by this Act, </a:t>
            </a:r>
            <a:endParaRPr lang="en-US" dirty="0" smtClean="0"/>
          </a:p>
          <a:p>
            <a:r>
              <a:rPr lang="en-US" dirty="0" smtClean="0"/>
              <a:t>proximately </a:t>
            </a:r>
            <a:r>
              <a:rPr lang="en-US" dirty="0"/>
              <a:t>caused by a </a:t>
            </a:r>
            <a:r>
              <a:rPr lang="en-US" i="1" dirty="0"/>
              <a:t>negligent or wrongful act or omission </a:t>
            </a:r>
            <a:r>
              <a:rPr lang="en-US" dirty="0"/>
              <a:t>of a local public entity or an employee of a local public entity </a:t>
            </a:r>
            <a:endParaRPr lang="en-US" dirty="0" smtClean="0"/>
          </a:p>
          <a:p>
            <a:r>
              <a:rPr lang="en-US" dirty="0" smtClean="0"/>
              <a:t>while </a:t>
            </a:r>
            <a:r>
              <a:rPr lang="en-US" dirty="0"/>
              <a:t>acting within the </a:t>
            </a:r>
            <a:r>
              <a:rPr lang="en-US" i="1" dirty="0"/>
              <a:t>scope of his employment</a:t>
            </a:r>
            <a:r>
              <a:rPr lang="en-US" dirty="0"/>
              <a:t>. 745 ILCS </a:t>
            </a:r>
            <a:r>
              <a:rPr lang="en-US" dirty="0" smtClean="0"/>
              <a:t>10/9-101(d)</a:t>
            </a:r>
            <a:endParaRPr lang="en-US" dirty="0"/>
          </a:p>
        </p:txBody>
      </p:sp>
    </p:spTree>
    <p:extLst>
      <p:ext uri="{BB962C8B-B14F-4D97-AF65-F5344CB8AC3E}">
        <p14:creationId xmlns:p14="http://schemas.microsoft.com/office/powerpoint/2010/main" val="255729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79003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a:t>
            </a:r>
            <a:endParaRPr lang="en-US" dirty="0"/>
          </a:p>
        </p:txBody>
      </p:sp>
      <p:sp>
        <p:nvSpPr>
          <p:cNvPr id="3" name="Content Placeholder 2"/>
          <p:cNvSpPr>
            <a:spLocks noGrp="1"/>
          </p:cNvSpPr>
          <p:nvPr>
            <p:ph idx="1"/>
          </p:nvPr>
        </p:nvSpPr>
        <p:spPr/>
        <p:txBody>
          <a:bodyPr>
            <a:normAutofit/>
          </a:bodyPr>
          <a:lstStyle/>
          <a:p>
            <a:r>
              <a:rPr lang="en-US" dirty="0"/>
              <a:t>"Injury" means death, injury to a person, or damage to or loss of property. </a:t>
            </a:r>
            <a:endParaRPr lang="en-US" dirty="0" smtClean="0"/>
          </a:p>
          <a:p>
            <a:r>
              <a:rPr lang="en-US" dirty="0" smtClean="0"/>
              <a:t>It </a:t>
            </a:r>
            <a:r>
              <a:rPr lang="en-US" dirty="0"/>
              <a:t>includes any other injury that a person may suffer to his person, reputation, character or estate which does not result from circumstances in which a privilege is otherwise conferred by law and </a:t>
            </a:r>
            <a:endParaRPr lang="en-US" dirty="0" smtClean="0"/>
          </a:p>
          <a:p>
            <a:r>
              <a:rPr lang="en-US" dirty="0" smtClean="0"/>
              <a:t>which </a:t>
            </a:r>
            <a:r>
              <a:rPr lang="en-US" dirty="0"/>
              <a:t>is of such a nature that it would be actionable if inflicted by a private person. </a:t>
            </a:r>
            <a:r>
              <a:rPr lang="en-US" dirty="0" smtClean="0"/>
              <a:t>745 </a:t>
            </a:r>
            <a:r>
              <a:rPr lang="en-US" dirty="0"/>
              <a:t>ILCS 10/1-204</a:t>
            </a:r>
          </a:p>
        </p:txBody>
      </p:sp>
    </p:spTree>
    <p:extLst>
      <p:ext uri="{BB962C8B-B14F-4D97-AF65-F5344CB8AC3E}">
        <p14:creationId xmlns:p14="http://schemas.microsoft.com/office/powerpoint/2010/main" val="375977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Counties </a:t>
            </a:r>
            <a:r>
              <a:rPr lang="en-US" dirty="0"/>
              <a:t>have to </a:t>
            </a:r>
            <a:r>
              <a:rPr lang="en-US" dirty="0" smtClean="0"/>
              <a:t>pay Claims And Judgments.</a:t>
            </a:r>
            <a:endParaRPr lang="en-US" dirty="0"/>
          </a:p>
        </p:txBody>
      </p:sp>
      <p:sp>
        <p:nvSpPr>
          <p:cNvPr id="3" name="Content Placeholder 2"/>
          <p:cNvSpPr>
            <a:spLocks noGrp="1"/>
          </p:cNvSpPr>
          <p:nvPr>
            <p:ph idx="1"/>
          </p:nvPr>
        </p:nvSpPr>
        <p:spPr/>
        <p:txBody>
          <a:bodyPr/>
          <a:lstStyle/>
          <a:p>
            <a:r>
              <a:rPr lang="en-US" dirty="0"/>
              <a:t> A local public entity is empowered and directed to pay any tort judgment </a:t>
            </a:r>
            <a:endParaRPr lang="en-US" dirty="0" smtClean="0"/>
          </a:p>
          <a:p>
            <a:r>
              <a:rPr lang="en-US" dirty="0" smtClean="0"/>
              <a:t>or </a:t>
            </a:r>
            <a:r>
              <a:rPr lang="en-US" dirty="0"/>
              <a:t>settlement for compensatory damages (and may pay any associated attorney's fees and costs) </a:t>
            </a:r>
            <a:endParaRPr lang="en-US" dirty="0" smtClean="0"/>
          </a:p>
          <a:p>
            <a:r>
              <a:rPr lang="en-US" dirty="0" smtClean="0"/>
              <a:t>for </a:t>
            </a:r>
            <a:r>
              <a:rPr lang="en-US" dirty="0"/>
              <a:t>which it or an employee while acting within the scope of his employment is liable in the manner provided in this Article. 745 ILCS </a:t>
            </a:r>
            <a:r>
              <a:rPr lang="en-US" dirty="0" smtClean="0"/>
              <a:t>10/9-102</a:t>
            </a:r>
          </a:p>
        </p:txBody>
      </p:sp>
    </p:spTree>
    <p:extLst>
      <p:ext uri="{BB962C8B-B14F-4D97-AF65-F5344CB8AC3E}">
        <p14:creationId xmlns:p14="http://schemas.microsoft.com/office/powerpoint/2010/main" val="416748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2603</TotalTime>
  <Words>5415</Words>
  <Application>Microsoft Office PowerPoint</Application>
  <PresentationFormat>Widescreen</PresentationFormat>
  <Paragraphs>238</Paragraphs>
  <Slides>70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70</vt:i4>
      </vt:variant>
    </vt:vector>
  </HeadingPairs>
  <TitlesOfParts>
    <vt:vector size="73" baseType="lpstr">
      <vt:lpstr>Arial</vt:lpstr>
      <vt:lpstr>Garamond</vt:lpstr>
      <vt:lpstr>Organic</vt:lpstr>
      <vt:lpstr>The Illinois Governmental  and Governmental Employees  Tort Immunity Act </vt:lpstr>
      <vt:lpstr>The Purpose of the Act</vt:lpstr>
      <vt:lpstr>Claims not covered by the Act</vt:lpstr>
      <vt:lpstr>Application of the Act is very fact specific.</vt:lpstr>
      <vt:lpstr>Other Law</vt:lpstr>
      <vt:lpstr>PowerPoint Presentation</vt:lpstr>
      <vt:lpstr>Tort Judgment</vt:lpstr>
      <vt:lpstr>Injury</vt:lpstr>
      <vt:lpstr>Counties have to pay Claims And Judgments.</vt:lpstr>
      <vt:lpstr>Local Public Entities</vt:lpstr>
      <vt:lpstr>Employee</vt:lpstr>
      <vt:lpstr>Public Employee</vt:lpstr>
      <vt:lpstr>State of Illinois</vt:lpstr>
      <vt:lpstr>Punitive Damages Never Allowed</vt:lpstr>
      <vt:lpstr>Adopting and Enforcing Laws</vt:lpstr>
      <vt:lpstr>Permits</vt:lpstr>
      <vt:lpstr>Inspections</vt:lpstr>
      <vt:lpstr>Oral Promise or  Misrepresentation of Employee</vt:lpstr>
      <vt:lpstr>Liability for Employee Misinformation</vt:lpstr>
      <vt:lpstr>Granting Welfare</vt:lpstr>
      <vt:lpstr>Employee Not Liable</vt:lpstr>
      <vt:lpstr>Discretion</vt:lpstr>
      <vt:lpstr>Enforcement of Law</vt:lpstr>
      <vt:lpstr>Constitutional Enactment</vt:lpstr>
      <vt:lpstr>Liability for the Actions of Others</vt:lpstr>
      <vt:lpstr>Adoption or Enforcement of Law</vt:lpstr>
      <vt:lpstr>Permits</vt:lpstr>
      <vt:lpstr>Inspections</vt:lpstr>
      <vt:lpstr>Instituting Administrative Proceeding </vt:lpstr>
      <vt:lpstr>Entry on Property</vt:lpstr>
      <vt:lpstr>Employee Misrepresentation </vt:lpstr>
      <vt:lpstr>Joint Efforts</vt:lpstr>
      <vt:lpstr>Discretionary Acts</vt:lpstr>
      <vt:lpstr> Indemnification Of Public Employees  </vt:lpstr>
      <vt:lpstr>Indemnification of Employees</vt:lpstr>
      <vt:lpstr>Criminal Charges</vt:lpstr>
      <vt:lpstr>Can not pay punitive damages  on behalf of an employee</vt:lpstr>
      <vt:lpstr>Other Insurance </vt:lpstr>
      <vt:lpstr>Immunity For Injury Occurring  In The Use Of Public Property</vt:lpstr>
      <vt:lpstr>Notice</vt:lpstr>
      <vt:lpstr>Constructive Notice</vt:lpstr>
      <vt:lpstr>Traffic Control Devices</vt:lpstr>
      <vt:lpstr>Effects of Weather</vt:lpstr>
      <vt:lpstr>Failure to Upgrade</vt:lpstr>
      <vt:lpstr>Recreational Properties</vt:lpstr>
      <vt:lpstr>“Willful and Wanton Conduct”</vt:lpstr>
      <vt:lpstr>Access to Camping and Hunting Areas</vt:lpstr>
      <vt:lpstr>Supervisory Liability</vt:lpstr>
      <vt:lpstr>Hazardous Recreational Activity</vt:lpstr>
      <vt:lpstr>What is a hazardous activity?</vt:lpstr>
      <vt:lpstr>Liability with Hazardous Activities</vt:lpstr>
      <vt:lpstr>Waterways </vt:lpstr>
      <vt:lpstr>Adequate Police Protection</vt:lpstr>
      <vt:lpstr>Jails</vt:lpstr>
      <vt:lpstr>Parole or Escaping Prisoner</vt:lpstr>
      <vt:lpstr>Failure to Arrest</vt:lpstr>
      <vt:lpstr>Controlling the Communication of Disease</vt:lpstr>
      <vt:lpstr>Mental Examination</vt:lpstr>
      <vt:lpstr>Diagnosis of Mental Illness</vt:lpstr>
      <vt:lpstr>Medical Treatment</vt:lpstr>
      <vt:lpstr>Confinement for Mental Health  and Addiction Treatment</vt:lpstr>
      <vt:lpstr>Escaped Mental Patient</vt:lpstr>
      <vt:lpstr>Admission to Medical Facility</vt:lpstr>
      <vt:lpstr>Agreements with other Entities</vt:lpstr>
      <vt:lpstr>Can’t Completely Waive Liability</vt:lpstr>
      <vt:lpstr>Statute of Limitations</vt:lpstr>
      <vt:lpstr>Settlement of Lawsuits</vt:lpstr>
      <vt:lpstr>Insurance</vt:lpstr>
      <vt:lpstr>Settlement Agreements</vt:lpstr>
      <vt:lpstr>Questions?</vt:lpstr>
    </vt:vector>
  </TitlesOfParts>
  <Company>Kane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Tort Immunity Act</dc:title>
  <dc:creator>Murdock, Frank</dc:creator>
  <cp:lastModifiedBy>Watson, Kathleen</cp:lastModifiedBy>
  <cp:revision>117</cp:revision>
  <dcterms:created xsi:type="dcterms:W3CDTF">2022-03-30T16:28:51Z</dcterms:created>
  <dcterms:modified xsi:type="dcterms:W3CDTF">2022-05-11T13:13:21Z</dcterms:modified>
</cp:coreProperties>
</file>